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363" r:id="rId2"/>
    <p:sldId id="415" r:id="rId3"/>
    <p:sldId id="416" r:id="rId4"/>
    <p:sldId id="275" r:id="rId5"/>
    <p:sldId id="354" r:id="rId6"/>
    <p:sldId id="355" r:id="rId7"/>
    <p:sldId id="419" r:id="rId8"/>
    <p:sldId id="356" r:id="rId9"/>
    <p:sldId id="418" r:id="rId10"/>
    <p:sldId id="357" r:id="rId11"/>
    <p:sldId id="279" r:id="rId12"/>
    <p:sldId id="324" r:id="rId13"/>
    <p:sldId id="277" r:id="rId14"/>
    <p:sldId id="276" r:id="rId15"/>
    <p:sldId id="318" r:id="rId16"/>
    <p:sldId id="283" r:id="rId17"/>
    <p:sldId id="302" r:id="rId18"/>
    <p:sldId id="298" r:id="rId19"/>
    <p:sldId id="310" r:id="rId20"/>
    <p:sldId id="281" r:id="rId21"/>
    <p:sldId id="303" r:id="rId22"/>
    <p:sldId id="311" r:id="rId23"/>
    <p:sldId id="312" r:id="rId24"/>
    <p:sldId id="256" r:id="rId25"/>
    <p:sldId id="257" r:id="rId26"/>
    <p:sldId id="286" r:id="rId27"/>
    <p:sldId id="287" r:id="rId28"/>
    <p:sldId id="288" r:id="rId29"/>
    <p:sldId id="291" r:id="rId30"/>
    <p:sldId id="352" r:id="rId31"/>
    <p:sldId id="285" r:id="rId32"/>
    <p:sldId id="313" r:id="rId33"/>
    <p:sldId id="320" r:id="rId34"/>
    <p:sldId id="317" r:id="rId35"/>
    <p:sldId id="321" r:id="rId36"/>
    <p:sldId id="259" r:id="rId37"/>
    <p:sldId id="260" r:id="rId38"/>
    <p:sldId id="305" r:id="rId39"/>
    <p:sldId id="309" r:id="rId40"/>
    <p:sldId id="307" r:id="rId41"/>
    <p:sldId id="340" r:id="rId42"/>
    <p:sldId id="262" r:id="rId43"/>
    <p:sldId id="284" r:id="rId44"/>
    <p:sldId id="330" r:id="rId45"/>
    <p:sldId id="341" r:id="rId46"/>
    <p:sldId id="314" r:id="rId47"/>
    <p:sldId id="367" r:id="rId48"/>
    <p:sldId id="364" r:id="rId49"/>
    <p:sldId id="417" r:id="rId50"/>
    <p:sldId id="263" r:id="rId51"/>
    <p:sldId id="365" r:id="rId52"/>
    <p:sldId id="264" r:id="rId53"/>
    <p:sldId id="265" r:id="rId54"/>
    <p:sldId id="266" r:id="rId55"/>
    <p:sldId id="316" r:id="rId56"/>
    <p:sldId id="372" r:id="rId57"/>
    <p:sldId id="270" r:id="rId58"/>
    <p:sldId id="328" r:id="rId59"/>
    <p:sldId id="347" r:id="rId60"/>
    <p:sldId id="319" r:id="rId61"/>
    <p:sldId id="342" r:id="rId62"/>
    <p:sldId id="308" r:id="rId63"/>
    <p:sldId id="326" r:id="rId64"/>
    <p:sldId id="268" r:id="rId65"/>
    <p:sldId id="293" r:id="rId66"/>
    <p:sldId id="269" r:id="rId67"/>
    <p:sldId id="349" r:id="rId68"/>
    <p:sldId id="414" r:id="rId6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D3F8"/>
    <a:srgbClr val="B8E1FA"/>
    <a:srgbClr val="CCFFCC"/>
    <a:srgbClr val="F76105"/>
    <a:srgbClr val="4FDDFF"/>
    <a:srgbClr val="CC9B00"/>
    <a:srgbClr val="EAB200"/>
    <a:srgbClr val="CC0000"/>
    <a:srgbClr val="0000FF"/>
    <a:srgbClr val="FF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770" autoAdjust="0"/>
    <p:restoredTop sz="94660"/>
  </p:normalViewPr>
  <p:slideViewPr>
    <p:cSldViewPr showGuides="1">
      <p:cViewPr varScale="1">
        <p:scale>
          <a:sx n="65" d="100"/>
          <a:sy n="65" d="100"/>
        </p:scale>
        <p:origin x="1128" y="72"/>
      </p:cViewPr>
      <p:guideLst>
        <p:guide orient="horz" pos="225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90217203-AAAF-40AE-931E-7918C4EF55A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5744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8AF1F-6258-46B8-B039-E837C4CA641E}" type="slidenum">
              <a:rPr lang="es-ES"/>
              <a:pPr/>
              <a:t>20</a:t>
            </a:fld>
            <a:endParaRPr lang="es-E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Permission to use this slide (a matter of academic integrity)</a:t>
            </a:r>
          </a:p>
          <a:p>
            <a:r>
              <a:rPr lang="en-US"/>
              <a:t>*If you are Kevin Patton's current student, you may use any slide for your own personal educational purpose. </a:t>
            </a:r>
          </a:p>
          <a:p>
            <a:r>
              <a:rPr lang="en-US"/>
              <a:t>**If you are a student not currently in Kevin's courses, you may use any slide for your own personal educational purpose and are also encouraged to feed the lions at </a:t>
            </a:r>
            <a:r>
              <a:rPr lang="en-US" b="1" i="1"/>
              <a:t>http://www.lionden.com/feed_the_lions.htm</a:t>
            </a:r>
            <a:r>
              <a:rPr lang="en-US"/>
              <a:t> </a:t>
            </a:r>
          </a:p>
          <a:p>
            <a:r>
              <a:rPr lang="en-US"/>
              <a:t>***If you are a teacher you may use any slide for your own nonprofit educational purpose and are also </a:t>
            </a:r>
            <a:r>
              <a:rPr lang="en-US" b="1"/>
              <a:t>expected</a:t>
            </a:r>
            <a:r>
              <a:rPr lang="en-US"/>
              <a:t> to feed the lions for each use of a slide. </a:t>
            </a:r>
            <a:r>
              <a:rPr lang="en-US" sz="1000" b="1" i="1"/>
              <a:t>http://www.lionden.com/feed_the_lions.htm</a:t>
            </a:r>
          </a:p>
          <a:p>
            <a:r>
              <a:rPr lang="en-US"/>
              <a:t>****Commercial use is available only with Kevin's express written permission.  </a:t>
            </a:r>
          </a:p>
          <a:p>
            <a:r>
              <a:rPr lang="en-US"/>
              <a:t>©  KPatton@lionden.com . All rights reserved. DO NOT REMOVE THIS COPYRIGHT NOTICE LINE.</a:t>
            </a:r>
            <a:br>
              <a:rPr lang="en-US"/>
            </a:br>
            <a:r>
              <a:rPr lang="en-US"/>
              <a:t>Feedback, suggestions, corrections are most welcome! 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62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4A670-E017-4D08-B097-94BDF3F5837C}" type="slidenum">
              <a:rPr lang="es-ES"/>
              <a:pPr/>
              <a:t>22</a:t>
            </a:fld>
            <a:endParaRPr lang="es-E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Permission to use this slide (a matter of academic integrity)</a:t>
            </a:r>
          </a:p>
          <a:p>
            <a:r>
              <a:rPr lang="en-US"/>
              <a:t>*If you are Kevin Patton's current student, you may use any slide for your own personal educational purpose. </a:t>
            </a:r>
          </a:p>
          <a:p>
            <a:r>
              <a:rPr lang="en-US"/>
              <a:t>**If you are a student not currently in Kevin's courses, you may use any slide for your own personal educational purpose and are also encouraged to feed the lions at </a:t>
            </a:r>
            <a:r>
              <a:rPr lang="en-US" b="1" i="1"/>
              <a:t>http://www.lionden.com/feed_the_lions.htm</a:t>
            </a:r>
            <a:r>
              <a:rPr lang="en-US"/>
              <a:t> </a:t>
            </a:r>
          </a:p>
          <a:p>
            <a:r>
              <a:rPr lang="en-US"/>
              <a:t>***If you are a teacher you may use any slide for your own nonprofit educational purpose and are also </a:t>
            </a:r>
            <a:r>
              <a:rPr lang="en-US" b="1"/>
              <a:t>expected</a:t>
            </a:r>
            <a:r>
              <a:rPr lang="en-US"/>
              <a:t> to feed the lions for each use of a slide. </a:t>
            </a:r>
            <a:r>
              <a:rPr lang="en-US" sz="1000" b="1" i="1"/>
              <a:t>http://www.lionden.com/feed_the_lions.htm</a:t>
            </a:r>
          </a:p>
          <a:p>
            <a:r>
              <a:rPr lang="en-US"/>
              <a:t>****Commercial use is available only with Kevin's express written permission.  </a:t>
            </a:r>
          </a:p>
          <a:p>
            <a:r>
              <a:rPr lang="en-US"/>
              <a:t>©  KPatton@lionden.com . All rights reserved. DO NOT REMOVE THIS COPYRIGHT NOTICE LINE.</a:t>
            </a:r>
            <a:br>
              <a:rPr lang="en-US"/>
            </a:br>
            <a:r>
              <a:rPr lang="en-US"/>
              <a:t>Feedback, suggestions, corrections are most welcome! 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09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495C4-A595-4D26-9475-FB84DF54E45E}" type="slidenum">
              <a:rPr lang="es-ES"/>
              <a:pPr/>
              <a:t>23</a:t>
            </a:fld>
            <a:endParaRPr lang="es-E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Permission to use this slide (a matter of academic integrity)</a:t>
            </a:r>
          </a:p>
          <a:p>
            <a:r>
              <a:rPr lang="en-US"/>
              <a:t>*If you are Kevin Patton's current student, you may use any slide for your own personal educational purpose. </a:t>
            </a:r>
          </a:p>
          <a:p>
            <a:r>
              <a:rPr lang="en-US"/>
              <a:t>**If you are a student not currently in Kevin's courses, you may use any slide for your own personal educational purpose and are also encouraged to feed the lions at </a:t>
            </a:r>
            <a:r>
              <a:rPr lang="en-US" b="1" i="1"/>
              <a:t>http://www.lionden.com/feed_the_lions.htm</a:t>
            </a:r>
            <a:r>
              <a:rPr lang="en-US"/>
              <a:t> </a:t>
            </a:r>
          </a:p>
          <a:p>
            <a:r>
              <a:rPr lang="en-US"/>
              <a:t>***If you are a teacher you may use any slide for your own nonprofit educational purpose and are also </a:t>
            </a:r>
            <a:r>
              <a:rPr lang="en-US" b="1"/>
              <a:t>expected</a:t>
            </a:r>
            <a:r>
              <a:rPr lang="en-US"/>
              <a:t> to feed the lions for each use of a slide. </a:t>
            </a:r>
            <a:r>
              <a:rPr lang="en-US" sz="1000" b="1" i="1"/>
              <a:t>http://www.lionden.com/feed_the_lions.htm</a:t>
            </a:r>
          </a:p>
          <a:p>
            <a:r>
              <a:rPr lang="en-US"/>
              <a:t>****Commercial use is available only with Kevin's express written permission.  </a:t>
            </a:r>
          </a:p>
          <a:p>
            <a:r>
              <a:rPr lang="en-US"/>
              <a:t>©  KPatton@lionden.com . All rights reserved. DO NOT REMOVE THIS COPYRIGHT NOTICE LINE.</a:t>
            </a:r>
            <a:br>
              <a:rPr lang="en-US"/>
            </a:br>
            <a:r>
              <a:rPr lang="en-US"/>
              <a:t>Feedback, suggestions, corrections are most welcome! 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C1EF8-7DB4-4248-A011-CD80E89F6A5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01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6E63C-3753-4654-99DC-B96A876F9AA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168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D69EA-28DF-4FBA-99CC-65CA4CF5A4E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1986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07FC937-1E4E-4C20-9CD6-663C37EF40B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7405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C4C6D-9EB9-435E-B10F-48BF78E8FCB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7967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0D33E-54D1-4251-B830-A04CA065DA1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0812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3B69D-1D4E-4772-95C3-B619C8BD251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6807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E7A60-399C-4776-8383-6C403B16CC9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6606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B2166-8F72-4516-9E7A-66DBE589815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2374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F1DDC-06B6-4288-A540-FBA8306789C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5225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AF56E-013A-4826-A68A-EADDBB772B0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920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0E12A-8235-4F77-B52D-7B1A285CA8B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743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4973D244-D626-4792-973F-C605A5F1CCD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eg"/><Relationship Id="rId5" Type="http://schemas.microsoft.com/office/2007/relationships/hdphoto" Target="../media/hdphoto5.wdp"/><Relationship Id="rId4" Type="http://schemas.openxmlformats.org/officeDocument/2006/relationships/image" Target="../media/image36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ula.ve/medicina/fisiologia-medicina-ximena-paez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delprofesor.ula/medicina/ximenapaez" TargetMode="External"/><Relationship Id="rId2" Type="http://schemas.openxmlformats.org/officeDocument/2006/relationships/hyperlink" Target="http://www.saber.ula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4" name="Picture 4" descr="03f17080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381000"/>
            <a:ext cx="8461375" cy="6096000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952500" y="6461125"/>
            <a:ext cx="721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i="1"/>
              <a:t>La visita de la madre</a:t>
            </a:r>
            <a:r>
              <a:rPr lang="es-ES" sz="1800" b="0"/>
              <a:t>.</a:t>
            </a:r>
            <a:r>
              <a:rPr lang="es-ES" sz="2000" b="0"/>
              <a:t> </a:t>
            </a:r>
            <a:r>
              <a:rPr lang="es-ES" sz="1600" b="0"/>
              <a:t>Enrique Paternina 1892</a:t>
            </a:r>
            <a:r>
              <a:rPr lang="es-ES" sz="1800" b="0"/>
              <a:t>. </a:t>
            </a:r>
            <a:r>
              <a:rPr lang="es-ES" sz="1600" b="0"/>
              <a:t>Museo del Prado, Madrid</a:t>
            </a:r>
            <a:r>
              <a:rPr lang="es-ES" sz="1800" b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Text Box 4"/>
          <p:cNvSpPr txBox="1">
            <a:spLocks noChangeArrowheads="1"/>
          </p:cNvSpPr>
          <p:nvPr/>
        </p:nvSpPr>
        <p:spPr bwMode="auto">
          <a:xfrm>
            <a:off x="2225675" y="908050"/>
            <a:ext cx="46926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2533526" y="1638471"/>
            <a:ext cx="3999036" cy="463203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Regulación </a:t>
            </a:r>
            <a:r>
              <a:rPr lang="es-ES_tradnl" sz="2000" b="0" dirty="0" err="1" smtClean="0">
                <a:latin typeface="Comic Sans MS" pitchFamily="66" charset="0"/>
              </a:rPr>
              <a:t>neurohumoral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r>
              <a:rPr lang="es-ES_tradnl" sz="800" b="0" dirty="0">
                <a:latin typeface="Comic Sans MS" pitchFamily="66" charset="0"/>
              </a:rPr>
              <a:t> 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800" b="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Estómago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Páncreas, hígado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Absorción nutrientes, agua, </a:t>
            </a:r>
            <a:endParaRPr lang="es-ES_tradnl" sz="2000" b="0" dirty="0" smtClean="0"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000" b="0" dirty="0" smtClean="0">
                <a:latin typeface="Comic Sans MS" pitchFamily="66" charset="0"/>
              </a:rPr>
              <a:t>     electrolitos y </a:t>
            </a:r>
            <a:r>
              <a:rPr lang="es-ES_tradnl" sz="2000" b="0" dirty="0">
                <a:latin typeface="Comic Sans MS" pitchFamily="66" charset="0"/>
              </a:rPr>
              <a:t>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Abrir llave 2"/>
          <p:cNvSpPr/>
          <p:nvPr/>
        </p:nvSpPr>
        <p:spPr bwMode="auto">
          <a:xfrm>
            <a:off x="2051720" y="4653136"/>
            <a:ext cx="288032" cy="936104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629358" y="4851459"/>
            <a:ext cx="457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MX" sz="40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 descr="gutthumb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268" y="1556792"/>
            <a:ext cx="2468563" cy="43783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344613" y="1989138"/>
            <a:ext cx="2954655" cy="301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  INTRODUCCIÓN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 MORFOLOGÍA</a:t>
            </a:r>
          </a:p>
          <a:p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MOTILIDAD</a:t>
            </a:r>
          </a:p>
          <a:p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  SECRECIÓN</a:t>
            </a:r>
          </a:p>
          <a:p>
            <a:endParaRPr lang="es-ES" sz="16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V.    CIRCULACIÓN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4757738" y="950913"/>
            <a:ext cx="2841625" cy="485775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343192" y="1345385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2400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 1 </a:t>
            </a:r>
            <a:r>
              <a:rPr lang="es-ES" sz="2000" b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Generalidades</a:t>
            </a:r>
            <a:endParaRPr lang="es-ES" sz="2000" b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930275" y="3078163"/>
            <a:ext cx="7281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4000" b="0">
                <a:effectLst>
                  <a:outerShdw blurRad="38100" dist="38100" dir="2700000" algn="tl">
                    <a:srgbClr val="C0C0C0"/>
                  </a:outerShdw>
                </a:effectLst>
              </a:rPr>
              <a:t>¿ Por qué tenemos que comer?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3276600" y="1628775"/>
            <a:ext cx="2560638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El cuerpo necesita</a:t>
            </a:r>
            <a:r>
              <a:rPr lang="es-ES" sz="2400"/>
              <a:t> </a:t>
            </a:r>
          </a:p>
          <a:p>
            <a:pPr algn="ctr"/>
            <a:r>
              <a:rPr lang="es-ES" sz="32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ENERGÍA</a:t>
            </a:r>
          </a:p>
          <a:p>
            <a:pPr algn="ctr"/>
            <a:r>
              <a:rPr lang="es-ES" sz="2000"/>
              <a:t>para sobrevivir</a:t>
            </a:r>
            <a:endParaRPr lang="es-ES" sz="2400"/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5940152" y="524656"/>
            <a:ext cx="2683748" cy="400110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I. INTRODUCCIÓN</a:t>
            </a: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4514850" y="2887663"/>
            <a:ext cx="0" cy="360362"/>
          </a:xfrm>
          <a:prstGeom prst="line">
            <a:avLst/>
          </a:prstGeom>
          <a:noFill/>
          <a:ln w="57150">
            <a:solidFill>
              <a:srgbClr val="0066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4471988" y="4148138"/>
            <a:ext cx="0" cy="360362"/>
          </a:xfrm>
          <a:prstGeom prst="line">
            <a:avLst/>
          </a:prstGeom>
          <a:noFill/>
          <a:ln w="57150">
            <a:solidFill>
              <a:srgbClr val="0066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640013" y="3325813"/>
            <a:ext cx="380365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La energía se obtiene de los</a:t>
            </a:r>
            <a:r>
              <a:rPr lang="es-ES" sz="2400"/>
              <a:t> </a:t>
            </a:r>
          </a:p>
          <a:p>
            <a:pPr algn="ctr"/>
            <a:r>
              <a:rPr lang="es-ES" sz="32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ALIMENTOS </a:t>
            </a:r>
            <a:endParaRPr lang="es-ES" sz="3200">
              <a:solidFill>
                <a:schemeClr val="accent2"/>
              </a:solidFill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1497013" y="4508500"/>
            <a:ext cx="602773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Los alimentos tienen que ser</a:t>
            </a:r>
            <a:r>
              <a:rPr lang="es-ES" sz="2400"/>
              <a:t> </a:t>
            </a:r>
          </a:p>
          <a:p>
            <a:pPr algn="ctr"/>
            <a:r>
              <a:rPr lang="es-ES" sz="32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INGERIDOS, </a:t>
            </a:r>
          </a:p>
          <a:p>
            <a:pPr algn="ctr"/>
            <a:r>
              <a:rPr lang="es-ES" sz="32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DIGERIDOS Y ASIMILADOS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755576" y="906151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4" grpId="0" animBg="1"/>
      <p:bldP spid="51205" grpId="0" animBg="1"/>
      <p:bldP spid="51207" grpId="0"/>
      <p:bldP spid="5120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79" name="Line 27"/>
          <p:cNvSpPr>
            <a:spLocks noChangeShapeType="1"/>
          </p:cNvSpPr>
          <p:nvPr/>
        </p:nvSpPr>
        <p:spPr bwMode="auto">
          <a:xfrm>
            <a:off x="6346328" y="2079030"/>
            <a:ext cx="0" cy="2663825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57" name="Oval 5"/>
          <p:cNvSpPr>
            <a:spLocks noChangeArrowheads="1"/>
          </p:cNvSpPr>
          <p:nvPr/>
        </p:nvSpPr>
        <p:spPr bwMode="auto">
          <a:xfrm>
            <a:off x="2241053" y="856655"/>
            <a:ext cx="2305050" cy="30956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2314078" y="2152055"/>
            <a:ext cx="21844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AMINOÁCIDOS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5211266" y="1575792"/>
            <a:ext cx="2449512" cy="5286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/>
              <a:t>Metabolismo</a:t>
            </a:r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>
            <a:off x="1882278" y="1143992"/>
            <a:ext cx="287338" cy="5048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745878" y="1504355"/>
            <a:ext cx="15843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66603" y="301565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71" name="Rectangle 19"/>
          <p:cNvSpPr>
            <a:spLocks noChangeArrowheads="1"/>
          </p:cNvSpPr>
          <p:nvPr/>
        </p:nvSpPr>
        <p:spPr bwMode="auto">
          <a:xfrm>
            <a:off x="2745878" y="3088680"/>
            <a:ext cx="10795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2674441" y="2761655"/>
            <a:ext cx="1368425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ÁCIDOS GRASOS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2745878" y="1359892"/>
            <a:ext cx="14065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2745878" y="1215430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802778" y="548680"/>
            <a:ext cx="1752600" cy="557212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81320" dir="2319588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800"/>
              <a:t>COMIDA</a:t>
            </a: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5643066" y="2583855"/>
            <a:ext cx="1439862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/>
              <a:t>Glicolisis</a:t>
            </a:r>
            <a:endParaRPr lang="es-ES" sz="1600"/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4932150" y="3447455"/>
            <a:ext cx="2863284" cy="83099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dirty="0"/>
              <a:t>Ciclo del ácido </a:t>
            </a:r>
          </a:p>
          <a:p>
            <a:pPr algn="ctr"/>
            <a:r>
              <a:rPr lang="es-ES" sz="2400" dirty="0"/>
              <a:t>cítrico o </a:t>
            </a:r>
            <a:r>
              <a:rPr lang="es-ES" sz="2400" dirty="0" smtClean="0"/>
              <a:t>de </a:t>
            </a:r>
            <a:r>
              <a:rPr lang="es-ES" sz="2000" dirty="0" smtClean="0"/>
              <a:t>KREBS</a:t>
            </a:r>
            <a:endParaRPr lang="es-ES" sz="1200" dirty="0"/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4466728" y="4719042"/>
            <a:ext cx="3849688" cy="588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3200" dirty="0"/>
              <a:t>Respiración celular</a:t>
            </a:r>
          </a:p>
        </p:txBody>
      </p:sp>
      <p:sp>
        <p:nvSpPr>
          <p:cNvPr id="49180" name="Freeform 28"/>
          <p:cNvSpPr>
            <a:spLocks/>
          </p:cNvSpPr>
          <p:nvPr/>
        </p:nvSpPr>
        <p:spPr bwMode="auto">
          <a:xfrm>
            <a:off x="4330203" y="615355"/>
            <a:ext cx="2016125" cy="960437"/>
          </a:xfrm>
          <a:custGeom>
            <a:avLst/>
            <a:gdLst>
              <a:gd name="T0" fmla="*/ 0 w 1225"/>
              <a:gd name="T1" fmla="*/ 423 h 514"/>
              <a:gd name="T2" fmla="*/ 862 w 1225"/>
              <a:gd name="T3" fmla="*/ 15 h 514"/>
              <a:gd name="T4" fmla="*/ 1225 w 1225"/>
              <a:gd name="T5" fmla="*/ 51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5" h="514">
                <a:moveTo>
                  <a:pt x="0" y="423"/>
                </a:moveTo>
                <a:cubicBezTo>
                  <a:pt x="329" y="211"/>
                  <a:pt x="658" y="0"/>
                  <a:pt x="862" y="15"/>
                </a:cubicBezTo>
                <a:cubicBezTo>
                  <a:pt x="1066" y="30"/>
                  <a:pt x="1145" y="272"/>
                  <a:pt x="1225" y="514"/>
                </a:cubicBezTo>
              </a:path>
            </a:pathLst>
          </a:custGeom>
          <a:noFill/>
          <a:ln w="57150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82" name="Text Box 30"/>
          <p:cNvSpPr txBox="1">
            <a:spLocks noChangeArrowheads="1"/>
          </p:cNvSpPr>
          <p:nvPr/>
        </p:nvSpPr>
        <p:spPr bwMode="auto">
          <a:xfrm>
            <a:off x="802778" y="153769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101019" y="2583855"/>
            <a:ext cx="1215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Ac. Pirúvico</a:t>
            </a:r>
          </a:p>
          <a:p>
            <a:r>
              <a:rPr lang="es-VE" dirty="0" smtClean="0"/>
              <a:t>Acetil </a:t>
            </a:r>
            <a:r>
              <a:rPr lang="es-VE" dirty="0" err="1" smtClean="0"/>
              <a:t>CoA</a:t>
            </a: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4749811" y="5395491"/>
            <a:ext cx="304923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/>
              <a:t>Cadena transporte de electrones</a:t>
            </a:r>
          </a:p>
          <a:p>
            <a:pPr algn="ctr"/>
            <a:r>
              <a:rPr lang="es-VE" dirty="0" smtClean="0"/>
              <a:t>Fosforilación </a:t>
            </a:r>
            <a:r>
              <a:rPr lang="es-VE" sz="1600" dirty="0" smtClean="0"/>
              <a:t>oxidativa</a:t>
            </a:r>
          </a:p>
          <a:p>
            <a:pPr algn="ctr"/>
            <a:r>
              <a:rPr lang="es-VE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Síntesis ATP</a:t>
            </a:r>
            <a:endParaRPr lang="es-VE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4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9" grpId="0" animBg="1"/>
      <p:bldP spid="49157" grpId="0" animBg="1"/>
      <p:bldP spid="49160" grpId="0" animBg="1"/>
      <p:bldP spid="49162" grpId="0" animBg="1"/>
      <p:bldP spid="49166" grpId="0" animBg="1"/>
      <p:bldP spid="49161" grpId="0" animBg="1"/>
      <p:bldP spid="49158" grpId="0" animBg="1"/>
      <p:bldP spid="49167" grpId="0" animBg="1"/>
      <p:bldP spid="49163" grpId="0" animBg="1"/>
      <p:bldP spid="49164" grpId="0" animBg="1"/>
      <p:bldP spid="49165" grpId="0" animBg="1"/>
      <p:bldP spid="49180" grpId="0" animBg="1"/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3711575" y="1341438"/>
            <a:ext cx="1724025" cy="52863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800"/>
              <a:t>COMIDA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1692275" y="3898900"/>
            <a:ext cx="5745163" cy="466725"/>
          </a:xfrm>
          <a:prstGeom prst="rect">
            <a:avLst/>
          </a:prstGeom>
          <a:solidFill>
            <a:srgbClr val="FFA3FF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400"/>
              <a:t>DIVERSAS FUNCIONES CELULARES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1512152" y="5337969"/>
            <a:ext cx="6192721" cy="769441"/>
          </a:xfrm>
          <a:prstGeom prst="rect">
            <a:avLst/>
          </a:prstGeom>
          <a:solidFill>
            <a:srgbClr val="8BD0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MX" sz="4400"/>
              <a:t>MANTENER LA VIDA</a:t>
            </a:r>
          </a:p>
        </p:txBody>
      </p:sp>
      <p:sp>
        <p:nvSpPr>
          <p:cNvPr id="104456" name="AutoShape 8"/>
          <p:cNvSpPr>
            <a:spLocks noChangeArrowheads="1"/>
          </p:cNvSpPr>
          <p:nvPr/>
        </p:nvSpPr>
        <p:spPr bwMode="auto">
          <a:xfrm>
            <a:off x="4500563" y="1916112"/>
            <a:ext cx="215900" cy="750887"/>
          </a:xfrm>
          <a:prstGeom prst="downArrow">
            <a:avLst>
              <a:gd name="adj1" fmla="val 50000"/>
              <a:gd name="adj2" fmla="val 7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4500563" y="4437063"/>
            <a:ext cx="215900" cy="842962"/>
          </a:xfrm>
          <a:prstGeom prst="downArrow">
            <a:avLst>
              <a:gd name="adj1" fmla="val 50000"/>
              <a:gd name="adj2" fmla="val 8345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04458" name="Line 10"/>
          <p:cNvSpPr>
            <a:spLocks noChangeShapeType="1"/>
          </p:cNvSpPr>
          <p:nvPr/>
        </p:nvSpPr>
        <p:spPr bwMode="auto">
          <a:xfrm flipH="1">
            <a:off x="3635375" y="3500438"/>
            <a:ext cx="504825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>
            <a:off x="4572000" y="35004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4460" name="Line 12"/>
          <p:cNvSpPr>
            <a:spLocks noChangeShapeType="1"/>
          </p:cNvSpPr>
          <p:nvPr/>
        </p:nvSpPr>
        <p:spPr bwMode="auto">
          <a:xfrm>
            <a:off x="5076825" y="3500438"/>
            <a:ext cx="43180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4787900" y="1938112"/>
            <a:ext cx="22589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metabolismo</a:t>
            </a:r>
          </a:p>
        </p:txBody>
      </p:sp>
      <p:sp>
        <p:nvSpPr>
          <p:cNvPr id="104464" name="Text Box 16"/>
          <p:cNvSpPr txBox="1">
            <a:spLocks noChangeArrowheads="1"/>
          </p:cNvSpPr>
          <p:nvPr/>
        </p:nvSpPr>
        <p:spPr bwMode="auto">
          <a:xfrm>
            <a:off x="913920" y="83631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3878263" y="2667000"/>
            <a:ext cx="1389062" cy="833438"/>
          </a:xfrm>
          <a:prstGeom prst="rect">
            <a:avLst/>
          </a:prstGeom>
          <a:solidFill>
            <a:schemeClr val="accent1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glow rad="101600">
              <a:srgbClr val="EAB20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ATP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 animBg="1"/>
      <p:bldP spid="104454" grpId="0" animBg="1"/>
      <p:bldP spid="104455" grpId="0" animBg="1"/>
      <p:bldP spid="104456" grpId="0" animBg="1"/>
      <p:bldP spid="104457" grpId="0" animBg="1"/>
      <p:bldP spid="104458" grpId="0" animBg="1"/>
      <p:bldP spid="104459" grpId="0" animBg="1"/>
      <p:bldP spid="104460" grpId="0" animBg="1"/>
      <p:bldP spid="104461" grpId="0"/>
      <p:bldP spid="104461" grpId="1"/>
      <p:bldP spid="10445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938338" y="1889125"/>
            <a:ext cx="5265737" cy="338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</a:t>
            </a:r>
            <a:r>
              <a:rPr lang="es-ES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s-ES" sz="54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transforman</a:t>
            </a:r>
            <a:r>
              <a:rPr lang="es-ES" sz="2800" b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s-ES" sz="3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alimentos ingeridos en elementos que se utilizan en el metabolismo para obtener energía?</a:t>
            </a:r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1187450" y="10525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5940425" y="620713"/>
            <a:ext cx="2582758" cy="400110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I. INTRODUCCIÓN</a:t>
            </a: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2987675" y="2760663"/>
            <a:ext cx="3957638" cy="2540000"/>
          </a:xfrm>
          <a:prstGeom prst="rect">
            <a:avLst/>
          </a:prstGeom>
          <a:solidFill>
            <a:srgbClr val="D6ECEE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endParaRPr lang="es-MX" sz="800"/>
          </a:p>
          <a:p>
            <a:r>
              <a:rPr lang="es-MX" sz="2400"/>
              <a:t>¿En QUÉ consiste?</a:t>
            </a:r>
          </a:p>
          <a:p>
            <a:endParaRPr lang="es-MX" sz="1600"/>
          </a:p>
          <a:p>
            <a:r>
              <a:rPr lang="es-MX" sz="2400"/>
              <a:t>¿QUÉ hace?</a:t>
            </a:r>
          </a:p>
          <a:p>
            <a:endParaRPr lang="es-MX" sz="1600"/>
          </a:p>
          <a:p>
            <a:r>
              <a:rPr lang="es-MX" sz="2400"/>
              <a:t>¿QUÉ entra y QUÉ sale?</a:t>
            </a:r>
          </a:p>
          <a:p>
            <a:endParaRPr lang="es-MX" sz="1600"/>
          </a:p>
          <a:p>
            <a:r>
              <a:rPr lang="es-MX" sz="2400"/>
              <a:t>¿CÓMO hace esto?</a:t>
            </a:r>
            <a:endParaRPr lang="es-MX" sz="800"/>
          </a:p>
          <a:p>
            <a:endParaRPr lang="es-MX" sz="800"/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3141662" y="2151063"/>
            <a:ext cx="3649663" cy="485775"/>
          </a:xfrm>
          <a:prstGeom prst="rect">
            <a:avLst/>
          </a:prstGeom>
          <a:solidFill>
            <a:srgbClr val="82C5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116013" y="3429000"/>
            <a:ext cx="1614487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Aparato vs. </a:t>
            </a:r>
          </a:p>
          <a:p>
            <a:pPr algn="ctr"/>
            <a:r>
              <a:rPr lang="es-ES_tradnl" sz="2000" b="0"/>
              <a:t>Sistema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GIT-TRANSPARETN-GLASS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71500"/>
            <a:ext cx="3924300" cy="57150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1037761" y="2096155"/>
            <a:ext cx="12121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TUBO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395288" y="3105150"/>
            <a:ext cx="23034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0"/>
              <a:t>una sola vía </a:t>
            </a:r>
          </a:p>
          <a:p>
            <a:pPr algn="ctr"/>
            <a:r>
              <a:rPr lang="en-US" sz="2400" b="0"/>
              <a:t>a lo largo del cuerpo</a:t>
            </a:r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6443663" y="765175"/>
            <a:ext cx="0" cy="4608513"/>
          </a:xfrm>
          <a:prstGeom prst="line">
            <a:avLst/>
          </a:prstGeom>
          <a:noFill/>
          <a:ln w="76200">
            <a:solidFill>
              <a:srgbClr val="00FFFF"/>
            </a:solidFill>
            <a:prstDash val="dash"/>
            <a:round/>
            <a:headEnd/>
            <a:tailEnd type="stealth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684213" y="2619375"/>
            <a:ext cx="1860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dirty="0"/>
              <a:t>BOCA - ANO</a:t>
            </a:r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827088" y="715963"/>
            <a:ext cx="1925637" cy="9747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800"/>
              <a:t>¿En QUÉ </a:t>
            </a:r>
          </a:p>
          <a:p>
            <a:r>
              <a:rPr lang="es-MX" sz="2800"/>
              <a:t>consiste?</a:t>
            </a:r>
            <a:endParaRPr lang="es-ES_tradnl" sz="2800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6877050" y="2554288"/>
            <a:ext cx="1439366" cy="193899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Flujo </a:t>
            </a:r>
          </a:p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altamente </a:t>
            </a:r>
          </a:p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eficiente </a:t>
            </a:r>
          </a:p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en un </a:t>
            </a:r>
          </a:p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sólo </a:t>
            </a:r>
          </a:p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sentido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1" grpId="0" animBg="1"/>
      <p:bldP spid="778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5897844" y="488740"/>
            <a:ext cx="2659063" cy="396875"/>
          </a:xfrm>
          <a:prstGeom prst="rect">
            <a:avLst/>
          </a:prstGeom>
          <a:solidFill>
            <a:srgbClr val="85C8CD"/>
          </a:solidFill>
          <a:ln w="2857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/>
              <a:t>I. INTRODUCCIÓN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3246156" y="2348880"/>
            <a:ext cx="2651688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3200"/>
              <a:t>¿QUÉ hace?</a:t>
            </a:r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2385218" y="3140968"/>
            <a:ext cx="4373563" cy="1703388"/>
          </a:xfrm>
          <a:prstGeom prst="rect">
            <a:avLst/>
          </a:prstGeom>
          <a:solidFill>
            <a:srgbClr val="E4F2F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2400" b="0"/>
              <a:t>Sirve de</a:t>
            </a:r>
            <a:r>
              <a:rPr lang="es-MX" sz="2800" b="0"/>
              <a:t> </a:t>
            </a:r>
            <a:r>
              <a:rPr lang="es-MX" sz="3200" b="0">
                <a:effectLst>
                  <a:outerShdw blurRad="38100" dist="38100" dir="2700000" algn="tl">
                    <a:srgbClr val="FFFFFF"/>
                  </a:outerShdw>
                </a:effectLst>
              </a:rPr>
              <a:t>portal</a:t>
            </a:r>
            <a:r>
              <a:rPr lang="es-MX" sz="2800"/>
              <a:t> </a:t>
            </a:r>
            <a:r>
              <a:rPr lang="es-MX" sz="2400" b="0"/>
              <a:t>de </a:t>
            </a:r>
          </a:p>
          <a:p>
            <a:pPr algn="ctr"/>
            <a:r>
              <a:rPr lang="es-MX" sz="2400" b="0"/>
              <a:t>entrada de nutrientes </a:t>
            </a:r>
          </a:p>
          <a:p>
            <a:pPr algn="ctr"/>
            <a:r>
              <a:rPr lang="es-MX" sz="2400" b="0"/>
              <a:t>desde el exterior a la sangre </a:t>
            </a:r>
          </a:p>
          <a:p>
            <a:pPr algn="ctr"/>
            <a:r>
              <a:rPr lang="es-MX" sz="2400" b="0"/>
              <a:t>para su asimilación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532800" y="68717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833910" y="1834525"/>
            <a:ext cx="5476179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va primero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aún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50254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flush_hg_wh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25" y="4752975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187450" y="1747838"/>
            <a:ext cx="1711325" cy="1138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/>
              <a:t>LUZ</a:t>
            </a:r>
            <a:r>
              <a:rPr lang="en-US" sz="2000"/>
              <a:t> </a:t>
            </a:r>
          </a:p>
          <a:p>
            <a:pPr algn="ctr"/>
            <a:r>
              <a:rPr lang="en-US" sz="2000"/>
              <a:t>AMBIENTE </a:t>
            </a:r>
          </a:p>
          <a:p>
            <a:pPr algn="ctr"/>
            <a:r>
              <a:rPr lang="en-US" sz="2000"/>
              <a:t>EXTERNO</a:t>
            </a:r>
          </a:p>
        </p:txBody>
      </p:sp>
      <p:sp>
        <p:nvSpPr>
          <p:cNvPr id="56325" name="AutoShape 5"/>
          <p:cNvSpPr>
            <a:spLocks noChangeArrowheads="1"/>
          </p:cNvSpPr>
          <p:nvPr/>
        </p:nvSpPr>
        <p:spPr bwMode="auto">
          <a:xfrm>
            <a:off x="4130675" y="2352675"/>
            <a:ext cx="838200" cy="2819400"/>
          </a:xfrm>
          <a:prstGeom prst="can">
            <a:avLst>
              <a:gd name="adj" fmla="val 41002"/>
            </a:avLst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4000" b="0">
              <a:solidFill>
                <a:srgbClr val="CC3300"/>
              </a:solidFill>
            </a:endParaRPr>
          </a:p>
        </p:txBody>
      </p:sp>
      <p:sp>
        <p:nvSpPr>
          <p:cNvPr id="56326" name="AutoShape 6"/>
          <p:cNvSpPr>
            <a:spLocks noChangeArrowheads="1"/>
          </p:cNvSpPr>
          <p:nvPr/>
        </p:nvSpPr>
        <p:spPr bwMode="auto">
          <a:xfrm>
            <a:off x="3603625" y="2170113"/>
            <a:ext cx="1873250" cy="3240087"/>
          </a:xfrm>
          <a:prstGeom prst="can">
            <a:avLst>
              <a:gd name="adj" fmla="val 33897"/>
            </a:avLst>
          </a:prstGeom>
          <a:solidFill>
            <a:srgbClr val="FFCC00">
              <a:alpha val="5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27" name="Oval 7"/>
          <p:cNvSpPr>
            <a:spLocks noChangeArrowheads="1"/>
          </p:cNvSpPr>
          <p:nvPr/>
        </p:nvSpPr>
        <p:spPr bwMode="auto">
          <a:xfrm>
            <a:off x="4130675" y="2352675"/>
            <a:ext cx="838200" cy="304800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28" name="Oval 8"/>
          <p:cNvSpPr>
            <a:spLocks noChangeArrowheads="1"/>
          </p:cNvSpPr>
          <p:nvPr/>
        </p:nvSpPr>
        <p:spPr bwMode="auto">
          <a:xfrm>
            <a:off x="4206875" y="2428875"/>
            <a:ext cx="685800" cy="1524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29" name="AutoShape 9"/>
          <p:cNvSpPr>
            <a:spLocks noChangeArrowheads="1"/>
          </p:cNvSpPr>
          <p:nvPr/>
        </p:nvSpPr>
        <p:spPr bwMode="auto">
          <a:xfrm>
            <a:off x="4468813" y="1593850"/>
            <a:ext cx="228600" cy="6858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A50021">
              <a:alpha val="49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s-VE"/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5507038" y="2366963"/>
            <a:ext cx="18716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sz="2000"/>
          </a:p>
          <a:p>
            <a:pPr algn="ctr"/>
            <a:endParaRPr lang="en-US" sz="2000"/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2195513" y="4076700"/>
            <a:ext cx="1114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CUERPO</a:t>
            </a:r>
          </a:p>
        </p:txBody>
      </p:sp>
      <p:sp>
        <p:nvSpPr>
          <p:cNvPr id="56334" name="Line 14"/>
          <p:cNvSpPr>
            <a:spLocks noChangeShapeType="1"/>
          </p:cNvSpPr>
          <p:nvPr/>
        </p:nvSpPr>
        <p:spPr bwMode="auto">
          <a:xfrm flipV="1">
            <a:off x="3346450" y="4221163"/>
            <a:ext cx="5032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6335" name="Line 15"/>
          <p:cNvSpPr>
            <a:spLocks noChangeShapeType="1"/>
          </p:cNvSpPr>
          <p:nvPr/>
        </p:nvSpPr>
        <p:spPr bwMode="auto">
          <a:xfrm flipV="1">
            <a:off x="2843213" y="2276475"/>
            <a:ext cx="11525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56336" name="Picture 16" descr="double_cheeseburger_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013" y="765175"/>
            <a:ext cx="1150937" cy="84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6011863" y="476250"/>
            <a:ext cx="2582758" cy="40011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I. INTRODUCCIÓN</a:t>
            </a: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5213350" y="1666875"/>
            <a:ext cx="1158875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85C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/>
              <a:t>Entrada</a:t>
            </a:r>
          </a:p>
        </p:txBody>
      </p:sp>
      <p:sp>
        <p:nvSpPr>
          <p:cNvPr id="56339" name="Text Box 19"/>
          <p:cNvSpPr txBox="1">
            <a:spLocks noChangeArrowheads="1"/>
          </p:cNvSpPr>
          <p:nvPr/>
        </p:nvSpPr>
        <p:spPr bwMode="auto">
          <a:xfrm>
            <a:off x="5187950" y="5338763"/>
            <a:ext cx="942975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85C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/>
              <a:t>Salida</a:t>
            </a:r>
          </a:p>
        </p:txBody>
      </p:sp>
      <p:sp>
        <p:nvSpPr>
          <p:cNvPr id="56341" name="Line 21"/>
          <p:cNvSpPr>
            <a:spLocks noChangeShapeType="1"/>
          </p:cNvSpPr>
          <p:nvPr/>
        </p:nvSpPr>
        <p:spPr bwMode="auto">
          <a:xfrm>
            <a:off x="3995738" y="2276475"/>
            <a:ext cx="431800" cy="2159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6342" name="Text Box 22"/>
          <p:cNvSpPr txBox="1">
            <a:spLocks noChangeArrowheads="1"/>
          </p:cNvSpPr>
          <p:nvPr/>
        </p:nvSpPr>
        <p:spPr bwMode="auto">
          <a:xfrm>
            <a:off x="5651500" y="3644900"/>
            <a:ext cx="1368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Canal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alimentario</a:t>
            </a:r>
          </a:p>
        </p:txBody>
      </p:sp>
      <p:sp>
        <p:nvSpPr>
          <p:cNvPr id="56343" name="Line 23"/>
          <p:cNvSpPr>
            <a:spLocks noChangeShapeType="1"/>
          </p:cNvSpPr>
          <p:nvPr/>
        </p:nvSpPr>
        <p:spPr bwMode="auto">
          <a:xfrm flipH="1">
            <a:off x="4643438" y="4005263"/>
            <a:ext cx="10795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00416 0.58333 " pathEditMode="relative" rAng="0" ptsTypes="AA">
                                      <p:cBhvr>
                                        <p:cTn id="10" dur="80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9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9" grpId="0" animBg="1"/>
      <p:bldP spid="563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919788" y="620688"/>
            <a:ext cx="2582758" cy="400110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I. INTRODUCCIÓN</a:t>
            </a: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3224213" y="2401888"/>
            <a:ext cx="2695575" cy="2071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200"/>
              <a:t>¿QUÉ entra </a:t>
            </a:r>
          </a:p>
          <a:p>
            <a:pPr algn="ctr">
              <a:spcBef>
                <a:spcPct val="50000"/>
              </a:spcBef>
            </a:pPr>
            <a:r>
              <a:rPr lang="es-MX" sz="3200"/>
              <a:t>y </a:t>
            </a:r>
          </a:p>
          <a:p>
            <a:pPr algn="ctr">
              <a:spcBef>
                <a:spcPct val="50000"/>
              </a:spcBef>
            </a:pPr>
            <a:r>
              <a:rPr lang="es-MX" sz="3200"/>
              <a:t>QUÉ sale?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8" name="Text Box 16"/>
          <p:cNvSpPr txBox="1">
            <a:spLocks noChangeArrowheads="1"/>
          </p:cNvSpPr>
          <p:nvPr/>
        </p:nvSpPr>
        <p:spPr bwMode="auto">
          <a:xfrm>
            <a:off x="6156325" y="476250"/>
            <a:ext cx="2345514" cy="369332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I. INTRODUCCIÓN</a:t>
            </a:r>
          </a:p>
        </p:txBody>
      </p:sp>
      <p:sp>
        <p:nvSpPr>
          <p:cNvPr id="95252" name="Text Box 20"/>
          <p:cNvSpPr txBox="1">
            <a:spLocks noChangeArrowheads="1"/>
          </p:cNvSpPr>
          <p:nvPr/>
        </p:nvSpPr>
        <p:spPr bwMode="auto">
          <a:xfrm>
            <a:off x="6443663" y="1242218"/>
            <a:ext cx="1058862" cy="48577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/>
              <a:t>BOCA</a:t>
            </a:r>
          </a:p>
        </p:txBody>
      </p:sp>
      <p:sp>
        <p:nvSpPr>
          <p:cNvPr id="95253" name="Text Box 21"/>
          <p:cNvSpPr txBox="1">
            <a:spLocks noChangeArrowheads="1"/>
          </p:cNvSpPr>
          <p:nvPr/>
        </p:nvSpPr>
        <p:spPr bwMode="auto">
          <a:xfrm>
            <a:off x="6521450" y="5229225"/>
            <a:ext cx="925513" cy="48577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/>
              <a:t>ANO</a:t>
            </a:r>
          </a:p>
        </p:txBody>
      </p:sp>
      <p:sp>
        <p:nvSpPr>
          <p:cNvPr id="95254" name="Line 22"/>
          <p:cNvSpPr>
            <a:spLocks noChangeShapeType="1"/>
          </p:cNvSpPr>
          <p:nvPr/>
        </p:nvSpPr>
        <p:spPr bwMode="auto">
          <a:xfrm>
            <a:off x="6953250" y="1727993"/>
            <a:ext cx="0" cy="340439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59" name="Text Box 27"/>
          <p:cNvSpPr txBox="1">
            <a:spLocks noChangeArrowheads="1"/>
          </p:cNvSpPr>
          <p:nvPr/>
        </p:nvSpPr>
        <p:spPr bwMode="auto">
          <a:xfrm>
            <a:off x="7096125" y="2562225"/>
            <a:ext cx="815975" cy="14335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BBB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8800" dirty="0">
                <a:solidFill>
                  <a:srgbClr val="CC0000"/>
                </a:solidFill>
              </a:rPr>
              <a:t>?</a:t>
            </a:r>
          </a:p>
        </p:txBody>
      </p:sp>
      <p:sp>
        <p:nvSpPr>
          <p:cNvPr id="95260" name="AutoShape 28"/>
          <p:cNvSpPr>
            <a:spLocks noChangeArrowheads="1"/>
          </p:cNvSpPr>
          <p:nvPr/>
        </p:nvSpPr>
        <p:spPr bwMode="auto">
          <a:xfrm>
            <a:off x="4916488" y="1341438"/>
            <a:ext cx="1152525" cy="287337"/>
          </a:xfrm>
          <a:prstGeom prst="rightArrow">
            <a:avLst>
              <a:gd name="adj1" fmla="val 50000"/>
              <a:gd name="adj2" fmla="val 100276"/>
            </a:avLst>
          </a:prstGeom>
          <a:solidFill>
            <a:srgbClr val="F5C2A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61" name="AutoShape 29"/>
          <p:cNvSpPr>
            <a:spLocks noChangeArrowheads="1"/>
          </p:cNvSpPr>
          <p:nvPr/>
        </p:nvSpPr>
        <p:spPr bwMode="auto">
          <a:xfrm>
            <a:off x="4937125" y="5373688"/>
            <a:ext cx="1152525" cy="287337"/>
          </a:xfrm>
          <a:prstGeom prst="rightArrow">
            <a:avLst>
              <a:gd name="adj1" fmla="val 50000"/>
              <a:gd name="adj2" fmla="val 100276"/>
            </a:avLst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62" name="Rectangle 30"/>
          <p:cNvSpPr>
            <a:spLocks noChangeArrowheads="1"/>
          </p:cNvSpPr>
          <p:nvPr/>
        </p:nvSpPr>
        <p:spPr bwMode="auto">
          <a:xfrm>
            <a:off x="1495425" y="1592263"/>
            <a:ext cx="1295400" cy="10795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65" name="Rectangle 33"/>
          <p:cNvSpPr>
            <a:spLocks noChangeArrowheads="1"/>
          </p:cNvSpPr>
          <p:nvPr/>
        </p:nvSpPr>
        <p:spPr bwMode="auto">
          <a:xfrm>
            <a:off x="1403350" y="1519238"/>
            <a:ext cx="14398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66" name="Rectangle 34"/>
          <p:cNvSpPr>
            <a:spLocks noChangeArrowheads="1"/>
          </p:cNvSpPr>
          <p:nvPr/>
        </p:nvSpPr>
        <p:spPr bwMode="auto">
          <a:xfrm>
            <a:off x="3130550" y="2382838"/>
            <a:ext cx="12239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67" name="Line 35"/>
          <p:cNvSpPr>
            <a:spLocks noChangeShapeType="1"/>
          </p:cNvSpPr>
          <p:nvPr/>
        </p:nvSpPr>
        <p:spPr bwMode="auto">
          <a:xfrm>
            <a:off x="1546225" y="2024063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68" name="Oval 36" descr="Papel seda rosa"/>
          <p:cNvSpPr>
            <a:spLocks noChangeArrowheads="1"/>
          </p:cNvSpPr>
          <p:nvPr/>
        </p:nvSpPr>
        <p:spPr bwMode="auto">
          <a:xfrm>
            <a:off x="3222625" y="2384425"/>
            <a:ext cx="936625" cy="539750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1" name="Rectangle 39"/>
          <p:cNvSpPr>
            <a:spLocks noChangeArrowheads="1"/>
          </p:cNvSpPr>
          <p:nvPr/>
        </p:nvSpPr>
        <p:spPr bwMode="auto">
          <a:xfrm>
            <a:off x="3260725" y="5384800"/>
            <a:ext cx="936625" cy="2159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2" name="Rectangle 40"/>
          <p:cNvSpPr>
            <a:spLocks noChangeArrowheads="1"/>
          </p:cNvSpPr>
          <p:nvPr/>
        </p:nvSpPr>
        <p:spPr bwMode="auto">
          <a:xfrm>
            <a:off x="3044825" y="5311775"/>
            <a:ext cx="12239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3" name="Oval 41"/>
          <p:cNvSpPr>
            <a:spLocks noChangeArrowheads="1"/>
          </p:cNvSpPr>
          <p:nvPr/>
        </p:nvSpPr>
        <p:spPr bwMode="auto">
          <a:xfrm>
            <a:off x="3692525" y="5383213"/>
            <a:ext cx="144463" cy="215900"/>
          </a:xfrm>
          <a:prstGeom prst="ellipse">
            <a:avLst/>
          </a:prstGeom>
          <a:solidFill>
            <a:srgbClr val="99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4" name="Rectangle 42"/>
          <p:cNvSpPr>
            <a:spLocks noChangeArrowheads="1"/>
          </p:cNvSpPr>
          <p:nvPr/>
        </p:nvSpPr>
        <p:spPr bwMode="auto">
          <a:xfrm>
            <a:off x="3222625" y="2671763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5" name="Rectangle 43"/>
          <p:cNvSpPr>
            <a:spLocks noChangeArrowheads="1"/>
          </p:cNvSpPr>
          <p:nvPr/>
        </p:nvSpPr>
        <p:spPr bwMode="auto">
          <a:xfrm>
            <a:off x="1498600" y="4519613"/>
            <a:ext cx="1223963" cy="10795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6" name="Rectangle 44"/>
          <p:cNvSpPr>
            <a:spLocks noChangeArrowheads="1"/>
          </p:cNvSpPr>
          <p:nvPr/>
        </p:nvSpPr>
        <p:spPr bwMode="auto">
          <a:xfrm>
            <a:off x="1408113" y="4448175"/>
            <a:ext cx="14398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7" name="Line 45"/>
          <p:cNvSpPr>
            <a:spLocks noChangeShapeType="1"/>
          </p:cNvSpPr>
          <p:nvPr/>
        </p:nvSpPr>
        <p:spPr bwMode="auto">
          <a:xfrm>
            <a:off x="1479550" y="5527675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78" name="Text Box 46"/>
          <p:cNvSpPr txBox="1">
            <a:spLocks noChangeArrowheads="1"/>
          </p:cNvSpPr>
          <p:nvPr/>
        </p:nvSpPr>
        <p:spPr bwMode="auto">
          <a:xfrm>
            <a:off x="4211638" y="3252788"/>
            <a:ext cx="2447925" cy="641350"/>
          </a:xfrm>
          <a:prstGeom prst="rect">
            <a:avLst/>
          </a:prstGeom>
          <a:solidFill>
            <a:srgbClr val="F6A8BE"/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3600"/>
              <a:t>24-48 HS</a:t>
            </a:r>
          </a:p>
        </p:txBody>
      </p:sp>
      <p:sp>
        <p:nvSpPr>
          <p:cNvPr id="95279" name="Line 47"/>
          <p:cNvSpPr>
            <a:spLocks noChangeShapeType="1"/>
          </p:cNvSpPr>
          <p:nvPr/>
        </p:nvSpPr>
        <p:spPr bwMode="auto">
          <a:xfrm>
            <a:off x="3222625" y="2671763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81" name="Line 49"/>
          <p:cNvSpPr>
            <a:spLocks noChangeShapeType="1"/>
          </p:cNvSpPr>
          <p:nvPr/>
        </p:nvSpPr>
        <p:spPr bwMode="auto">
          <a:xfrm flipV="1">
            <a:off x="4159250" y="2455863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83" name="Line 51"/>
          <p:cNvSpPr>
            <a:spLocks noChangeShapeType="1"/>
          </p:cNvSpPr>
          <p:nvPr/>
        </p:nvSpPr>
        <p:spPr bwMode="auto">
          <a:xfrm flipV="1">
            <a:off x="3222625" y="24558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84" name="Text Box 52"/>
          <p:cNvSpPr txBox="1">
            <a:spLocks noChangeArrowheads="1"/>
          </p:cNvSpPr>
          <p:nvPr/>
        </p:nvSpPr>
        <p:spPr bwMode="auto">
          <a:xfrm>
            <a:off x="1422400" y="2641600"/>
            <a:ext cx="1338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2-2.5 lts</a:t>
            </a:r>
          </a:p>
        </p:txBody>
      </p:sp>
      <p:sp>
        <p:nvSpPr>
          <p:cNvPr id="95285" name="Text Box 53"/>
          <p:cNvSpPr txBox="1">
            <a:spLocks noChangeArrowheads="1"/>
          </p:cNvSpPr>
          <p:nvPr/>
        </p:nvSpPr>
        <p:spPr bwMode="auto">
          <a:xfrm>
            <a:off x="3222625" y="2671763"/>
            <a:ext cx="89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500 g</a:t>
            </a:r>
          </a:p>
        </p:txBody>
      </p:sp>
      <p:sp>
        <p:nvSpPr>
          <p:cNvPr id="95286" name="Text Box 54"/>
          <p:cNvSpPr txBox="1">
            <a:spLocks noChangeArrowheads="1"/>
          </p:cNvSpPr>
          <p:nvPr/>
        </p:nvSpPr>
        <p:spPr bwMode="auto">
          <a:xfrm>
            <a:off x="1571625" y="5600700"/>
            <a:ext cx="1027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0.2 lts</a:t>
            </a:r>
          </a:p>
        </p:txBody>
      </p:sp>
      <p:sp>
        <p:nvSpPr>
          <p:cNvPr id="95287" name="Text Box 55"/>
          <p:cNvSpPr txBox="1">
            <a:spLocks noChangeArrowheads="1"/>
          </p:cNvSpPr>
          <p:nvPr/>
        </p:nvSpPr>
        <p:spPr bwMode="auto">
          <a:xfrm>
            <a:off x="3352800" y="5695950"/>
            <a:ext cx="739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25 g</a:t>
            </a:r>
          </a:p>
        </p:txBody>
      </p:sp>
      <p:sp>
        <p:nvSpPr>
          <p:cNvPr id="95290" name="Rectangle 58" descr="Papel seda azul"/>
          <p:cNvSpPr>
            <a:spLocks noChangeArrowheads="1"/>
          </p:cNvSpPr>
          <p:nvPr/>
        </p:nvSpPr>
        <p:spPr bwMode="auto">
          <a:xfrm>
            <a:off x="1495425" y="2024063"/>
            <a:ext cx="1295400" cy="6477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91" name="Rectangle 59"/>
          <p:cNvSpPr>
            <a:spLocks noChangeArrowheads="1"/>
          </p:cNvSpPr>
          <p:nvPr/>
        </p:nvSpPr>
        <p:spPr bwMode="auto">
          <a:xfrm>
            <a:off x="1498600" y="5529263"/>
            <a:ext cx="1225550" cy="714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92" name="Text Box 60"/>
          <p:cNvSpPr txBox="1">
            <a:spLocks noChangeArrowheads="1"/>
          </p:cNvSpPr>
          <p:nvPr/>
        </p:nvSpPr>
        <p:spPr bwMode="auto">
          <a:xfrm>
            <a:off x="1427163" y="4184650"/>
            <a:ext cx="1439862" cy="42545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DESECHO</a:t>
            </a:r>
          </a:p>
        </p:txBody>
      </p:sp>
      <p:sp>
        <p:nvSpPr>
          <p:cNvPr id="95293" name="Text Box 61"/>
          <p:cNvSpPr txBox="1">
            <a:spLocks noChangeArrowheads="1"/>
          </p:cNvSpPr>
          <p:nvPr/>
        </p:nvSpPr>
        <p:spPr bwMode="auto">
          <a:xfrm>
            <a:off x="1473200" y="1158875"/>
            <a:ext cx="1225550" cy="42545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APORTE</a:t>
            </a:r>
          </a:p>
        </p:txBody>
      </p:sp>
      <p:sp>
        <p:nvSpPr>
          <p:cNvPr id="95257" name="Text Box 25"/>
          <p:cNvSpPr txBox="1">
            <a:spLocks noChangeArrowheads="1"/>
          </p:cNvSpPr>
          <p:nvPr/>
        </p:nvSpPr>
        <p:spPr bwMode="auto">
          <a:xfrm>
            <a:off x="2854325" y="1158875"/>
            <a:ext cx="1495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COMIDA</a:t>
            </a:r>
          </a:p>
        </p:txBody>
      </p:sp>
      <p:sp>
        <p:nvSpPr>
          <p:cNvPr id="95258" name="Text Box 26"/>
          <p:cNvSpPr txBox="1">
            <a:spLocks noChangeArrowheads="1"/>
          </p:cNvSpPr>
          <p:nvPr/>
        </p:nvSpPr>
        <p:spPr bwMode="auto">
          <a:xfrm>
            <a:off x="3059113" y="4184650"/>
            <a:ext cx="1198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HECES</a:t>
            </a: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324208" y="38943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5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95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95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0" dur="2000"/>
                                        <p:tgtEl>
                                          <p:spTgt spid="95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95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95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95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95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95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52" grpId="0" animBg="1"/>
      <p:bldP spid="95253" grpId="0" animBg="1"/>
      <p:bldP spid="95254" grpId="0" animBg="1"/>
      <p:bldP spid="95259" grpId="0"/>
      <p:bldP spid="95260" grpId="0" animBg="1"/>
      <p:bldP spid="95261" grpId="0" animBg="1"/>
      <p:bldP spid="95262" grpId="0" animBg="1"/>
      <p:bldP spid="95265" grpId="0" animBg="1"/>
      <p:bldP spid="95266" grpId="0" animBg="1"/>
      <p:bldP spid="95267" grpId="0" animBg="1"/>
      <p:bldP spid="95268" grpId="0" animBg="1"/>
      <p:bldP spid="95271" grpId="0" animBg="1"/>
      <p:bldP spid="95272" grpId="0" animBg="1"/>
      <p:bldP spid="95273" grpId="0" animBg="1"/>
      <p:bldP spid="95274" grpId="0" animBg="1"/>
      <p:bldP spid="95275" grpId="0" animBg="1"/>
      <p:bldP spid="95276" grpId="0" animBg="1"/>
      <p:bldP spid="95277" grpId="0" animBg="1"/>
      <p:bldP spid="95278" grpId="0" animBg="1"/>
      <p:bldP spid="95278" grpId="1" animBg="1"/>
      <p:bldP spid="95279" grpId="0" animBg="1"/>
      <p:bldP spid="95281" grpId="0" animBg="1"/>
      <p:bldP spid="95283" grpId="0" animBg="1"/>
      <p:bldP spid="95284" grpId="0"/>
      <p:bldP spid="95285" grpId="0"/>
      <p:bldP spid="95286" grpId="0"/>
      <p:bldP spid="95287" grpId="0"/>
      <p:bldP spid="95290" grpId="0" animBg="1"/>
      <p:bldP spid="95291" grpId="0" animBg="1"/>
      <p:bldP spid="95292" grpId="0" animBg="1"/>
      <p:bldP spid="95293" grpId="0" animBg="1"/>
      <p:bldP spid="95257" grpId="0"/>
      <p:bldP spid="952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6011863" y="549275"/>
            <a:ext cx="2582758" cy="400110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I. INTRODUCCIÓN</a:t>
            </a:r>
          </a:p>
        </p:txBody>
      </p:sp>
      <p:sp>
        <p:nvSpPr>
          <p:cNvPr id="97290" name="Text Box 10"/>
          <p:cNvSpPr txBox="1">
            <a:spLocks noChangeArrowheads="1"/>
          </p:cNvSpPr>
          <p:nvPr/>
        </p:nvSpPr>
        <p:spPr bwMode="auto">
          <a:xfrm>
            <a:off x="4643438" y="3213100"/>
            <a:ext cx="571500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8000">
                <a:solidFill>
                  <a:srgbClr val="A50021"/>
                </a:solidFill>
              </a:rPr>
              <a:t>?</a:t>
            </a:r>
          </a:p>
        </p:txBody>
      </p:sp>
      <p:sp>
        <p:nvSpPr>
          <p:cNvPr id="97307" name="Text Box 27"/>
          <p:cNvSpPr txBox="1">
            <a:spLocks noChangeArrowheads="1"/>
          </p:cNvSpPr>
          <p:nvPr/>
        </p:nvSpPr>
        <p:spPr bwMode="auto">
          <a:xfrm>
            <a:off x="3156070" y="1844675"/>
            <a:ext cx="3717684" cy="1015663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rgbClr val="C00000"/>
                </a:solidFill>
              </a:rPr>
              <a:t>APORTE</a:t>
            </a:r>
            <a:r>
              <a:rPr lang="es-MX" sz="2400" dirty="0">
                <a:solidFill>
                  <a:srgbClr val="CC0000"/>
                </a:solidFill>
              </a:rPr>
              <a:t> </a:t>
            </a:r>
            <a:r>
              <a:rPr lang="es-MX" sz="2400" dirty="0"/>
              <a:t>– </a:t>
            </a:r>
            <a:r>
              <a:rPr lang="es-MX" sz="2400" dirty="0">
                <a:solidFill>
                  <a:srgbClr val="996600"/>
                </a:solidFill>
              </a:rPr>
              <a:t>DESECHO</a:t>
            </a:r>
            <a:r>
              <a:rPr lang="es-MX" sz="2400" dirty="0"/>
              <a:t> </a:t>
            </a:r>
            <a:r>
              <a:rPr lang="es-MX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 </a:t>
            </a:r>
          </a:p>
          <a:p>
            <a:pPr algn="ctr"/>
            <a:endParaRPr lang="es-MX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MX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COMIDA ABSORBIDA</a:t>
            </a:r>
          </a:p>
        </p:txBody>
      </p:sp>
      <p:sp>
        <p:nvSpPr>
          <p:cNvPr id="97309" name="AutoShape 29"/>
          <p:cNvSpPr>
            <a:spLocks noChangeArrowheads="1"/>
          </p:cNvSpPr>
          <p:nvPr/>
        </p:nvSpPr>
        <p:spPr bwMode="auto">
          <a:xfrm>
            <a:off x="4822825" y="4508500"/>
            <a:ext cx="287338" cy="792163"/>
          </a:xfrm>
          <a:prstGeom prst="downArrow">
            <a:avLst>
              <a:gd name="adj1" fmla="val 50000"/>
              <a:gd name="adj2" fmla="val 68923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97310" name="Text Box 30"/>
          <p:cNvSpPr txBox="1">
            <a:spLocks noChangeArrowheads="1"/>
          </p:cNvSpPr>
          <p:nvPr/>
        </p:nvSpPr>
        <p:spPr bwMode="auto">
          <a:xfrm>
            <a:off x="3207366" y="5445224"/>
            <a:ext cx="3615092" cy="646331"/>
          </a:xfrm>
          <a:prstGeom prst="rect">
            <a:avLst/>
          </a:prstGeom>
          <a:noFill/>
          <a:ln w="38100">
            <a:solidFill>
              <a:srgbClr val="FF5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MX" sz="3600" b="0" dirty="0"/>
              <a:t>ASIMILACIÓN</a:t>
            </a:r>
          </a:p>
        </p:txBody>
      </p:sp>
      <p:sp>
        <p:nvSpPr>
          <p:cNvPr id="97311" name="Text Box 31"/>
          <p:cNvSpPr txBox="1">
            <a:spLocks noChangeArrowheads="1"/>
          </p:cNvSpPr>
          <p:nvPr/>
        </p:nvSpPr>
        <p:spPr bwMode="auto">
          <a:xfrm>
            <a:off x="923292" y="2160588"/>
            <a:ext cx="1739579" cy="3231654"/>
          </a:xfrm>
          <a:prstGeom prst="rect">
            <a:avLst/>
          </a:prstGeom>
          <a:solidFill>
            <a:srgbClr val="FFCCCC"/>
          </a:solidFill>
          <a:ln w="28575">
            <a:solidFill>
              <a:srgbClr val="CC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Nutrientes:</a:t>
            </a:r>
            <a:endParaRPr lang="es-ES" sz="2000" dirty="0"/>
          </a:p>
          <a:p>
            <a:pPr algn="ctr"/>
            <a:r>
              <a:rPr lang="es-ES" sz="1800" dirty="0" smtClean="0"/>
              <a:t>Carbohidratos</a:t>
            </a:r>
            <a:endParaRPr lang="es-ES" sz="1800" dirty="0"/>
          </a:p>
          <a:p>
            <a:pPr algn="ctr"/>
            <a:r>
              <a:rPr lang="es-ES" sz="1800" dirty="0"/>
              <a:t>Proteínas</a:t>
            </a:r>
          </a:p>
          <a:p>
            <a:pPr algn="ctr"/>
            <a:r>
              <a:rPr lang="es-ES" sz="1800" dirty="0" smtClean="0"/>
              <a:t>Grasas</a:t>
            </a:r>
            <a:endParaRPr lang="es-ES" sz="1800" dirty="0"/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pPr algn="ctr"/>
            <a:r>
              <a:rPr lang="es-ES" sz="1800" dirty="0"/>
              <a:t>Agua</a:t>
            </a:r>
          </a:p>
          <a:p>
            <a:pPr algn="ctr"/>
            <a:r>
              <a:rPr lang="es-ES" sz="1800" dirty="0"/>
              <a:t>Electrolitos</a:t>
            </a:r>
          </a:p>
          <a:p>
            <a:pPr algn="ctr"/>
            <a:r>
              <a:rPr lang="es-ES" sz="1800" dirty="0" smtClean="0"/>
              <a:t>Vitaminas </a:t>
            </a:r>
          </a:p>
          <a:p>
            <a:pPr algn="ctr"/>
            <a:r>
              <a:rPr lang="es-ES" sz="1800" dirty="0" smtClean="0"/>
              <a:t>Minerales</a:t>
            </a:r>
            <a:endParaRPr lang="es-ES" sz="1800" dirty="0"/>
          </a:p>
          <a:p>
            <a:pPr algn="ctr"/>
            <a:r>
              <a:rPr lang="es-ES" sz="1800" dirty="0"/>
              <a:t>Celulosa</a:t>
            </a:r>
          </a:p>
        </p:txBody>
      </p:sp>
      <p:sp>
        <p:nvSpPr>
          <p:cNvPr id="97312" name="Text Box 32"/>
          <p:cNvSpPr txBox="1">
            <a:spLocks noChangeArrowheads="1"/>
          </p:cNvSpPr>
          <p:nvPr/>
        </p:nvSpPr>
        <p:spPr bwMode="auto">
          <a:xfrm>
            <a:off x="7235825" y="2349500"/>
            <a:ext cx="1079500" cy="425450"/>
          </a:xfrm>
          <a:prstGeom prst="rect">
            <a:avLst/>
          </a:prstGeom>
          <a:solidFill>
            <a:srgbClr val="E6AA00"/>
          </a:solidFill>
          <a:ln w="2857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/>
              <a:t>Heces </a:t>
            </a:r>
          </a:p>
        </p:txBody>
      </p:sp>
      <p:sp>
        <p:nvSpPr>
          <p:cNvPr id="97315" name="Text Box 35"/>
          <p:cNvSpPr txBox="1">
            <a:spLocks noChangeArrowheads="1"/>
          </p:cNvSpPr>
          <p:nvPr/>
        </p:nvSpPr>
        <p:spPr bwMode="auto">
          <a:xfrm>
            <a:off x="827584" y="1628800"/>
            <a:ext cx="1834156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srgbClr val="CC0000"/>
                </a:solidFill>
              </a:rPr>
              <a:t>APORTE</a:t>
            </a:r>
          </a:p>
        </p:txBody>
      </p:sp>
      <p:sp>
        <p:nvSpPr>
          <p:cNvPr id="97316" name="Text Box 36"/>
          <p:cNvSpPr txBox="1">
            <a:spLocks noChangeArrowheads="1"/>
          </p:cNvSpPr>
          <p:nvPr/>
        </p:nvSpPr>
        <p:spPr bwMode="auto">
          <a:xfrm>
            <a:off x="7092950" y="1965325"/>
            <a:ext cx="1416050" cy="3968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DESECHO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532800" y="68717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7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97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97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0" grpId="0"/>
      <p:bldP spid="97307" grpId="0" animBg="1"/>
      <p:bldP spid="97309" grpId="0" animBg="1"/>
      <p:bldP spid="97310" grpId="0" animBg="1"/>
      <p:bldP spid="97311" grpId="0" animBg="1"/>
      <p:bldP spid="97312" grpId="0" animBg="1"/>
      <p:bldP spid="97315" grpId="0"/>
      <p:bldP spid="973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660400"/>
            <a:ext cx="6205537" cy="57927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508625" y="549275"/>
            <a:ext cx="2518638" cy="40011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I INTRODUCCIÓN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281013" y="1099235"/>
            <a:ext cx="174625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333750" y="4581525"/>
            <a:ext cx="2474913" cy="406400"/>
          </a:xfrm>
          <a:prstGeom prst="rect">
            <a:avLst/>
          </a:prstGeom>
          <a:solidFill>
            <a:srgbClr val="FF9B9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000"/>
              <a:t>DESENSAMBLAJE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68313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11188" y="1196975"/>
            <a:ext cx="23034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dirty="0">
                <a:solidFill>
                  <a:srgbClr val="A50021"/>
                </a:solidFill>
              </a:rPr>
              <a:t>¿Cómo?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5867400" y="5300663"/>
            <a:ext cx="2466975" cy="466725"/>
          </a:xfrm>
          <a:prstGeom prst="rect">
            <a:avLst/>
          </a:prstGeom>
          <a:solidFill>
            <a:srgbClr val="FF8BBA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400"/>
              <a:t>ASIMILACIÓN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 animBg="1"/>
      <p:bldP spid="206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492500" y="0"/>
            <a:ext cx="5651500" cy="544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3077" name="Picture 5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0450" y="503238"/>
            <a:ext cx="702310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3492500" y="765175"/>
            <a:ext cx="4824413" cy="4895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5724525" y="5516563"/>
            <a:ext cx="2735263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6384925" y="1032014"/>
            <a:ext cx="2074863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/>
              <a:t>FUNCIONES</a:t>
            </a:r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2411413" y="4437063"/>
            <a:ext cx="1008062" cy="12239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885825" y="1628775"/>
            <a:ext cx="9779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000"/>
              <a:t>TODO</a:t>
            </a:r>
          </a:p>
          <a:p>
            <a:pPr algn="ctr"/>
            <a:r>
              <a:rPr lang="es-MX" sz="2000"/>
              <a:t>TGI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287516" y="29656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977299" y="506622"/>
            <a:ext cx="2518638" cy="40011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I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0450" y="503238"/>
            <a:ext cx="702310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4572000" y="1557338"/>
            <a:ext cx="4176713" cy="4608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3495" name="Oval 7"/>
          <p:cNvSpPr>
            <a:spLocks noChangeArrowheads="1"/>
          </p:cNvSpPr>
          <p:nvPr/>
        </p:nvSpPr>
        <p:spPr bwMode="auto">
          <a:xfrm>
            <a:off x="3419475" y="3716338"/>
            <a:ext cx="1152525" cy="8651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502025" y="1052513"/>
            <a:ext cx="10699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/>
              <a:t>PARTE </a:t>
            </a:r>
          </a:p>
          <a:p>
            <a:pPr algn="ctr"/>
            <a:r>
              <a:rPr lang="es-MX" sz="2000"/>
              <a:t>SUP.</a:t>
            </a: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287516" y="182016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421074" y="990327"/>
            <a:ext cx="2074863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/>
              <a:t>FUNCIONES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977299" y="506622"/>
            <a:ext cx="2518638" cy="40011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I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0450" y="503238"/>
            <a:ext cx="702310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6659563" y="836613"/>
            <a:ext cx="2016125" cy="51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6156325" y="4437063"/>
            <a:ext cx="863600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6443663" y="2565400"/>
            <a:ext cx="3603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2" name="Oval 10"/>
          <p:cNvSpPr>
            <a:spLocks noChangeArrowheads="1"/>
          </p:cNvSpPr>
          <p:nvPr/>
        </p:nvSpPr>
        <p:spPr bwMode="auto">
          <a:xfrm>
            <a:off x="4572000" y="3500438"/>
            <a:ext cx="1152525" cy="8636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4540250" y="2133600"/>
            <a:ext cx="2084388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000"/>
              <a:t>PARTE</a:t>
            </a:r>
          </a:p>
          <a:p>
            <a:pPr algn="ctr"/>
            <a:r>
              <a:rPr lang="es-MX" sz="2000"/>
              <a:t>SUP. - MEDIA</a:t>
            </a: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330379" y="21163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384925" y="1032014"/>
            <a:ext cx="2074863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/>
              <a:t>FUNCIONES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977299" y="506622"/>
            <a:ext cx="2518638" cy="40011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I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8375" y="503238"/>
            <a:ext cx="701675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5542" name="Oval 6"/>
          <p:cNvSpPr>
            <a:spLocks noChangeArrowheads="1"/>
          </p:cNvSpPr>
          <p:nvPr/>
        </p:nvSpPr>
        <p:spPr bwMode="auto">
          <a:xfrm>
            <a:off x="5988050" y="5084763"/>
            <a:ext cx="1438275" cy="10080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6935788" y="2116138"/>
            <a:ext cx="113982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000"/>
              <a:t>PARTE </a:t>
            </a:r>
          </a:p>
          <a:p>
            <a:pPr algn="ctr"/>
            <a:r>
              <a:rPr lang="es-MX" sz="2000"/>
              <a:t>MEDIA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208141" y="27091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384925" y="1032014"/>
            <a:ext cx="2074863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/>
              <a:t>FUNCIONES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977299" y="506622"/>
            <a:ext cx="2518638" cy="40011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I 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ESTRATEGIA DE DIG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6" t="19104" r="19167" b="2499"/>
          <a:stretch>
            <a:fillRect/>
          </a:stretch>
        </p:blipFill>
        <p:spPr bwMode="auto">
          <a:xfrm>
            <a:off x="3006725" y="1412875"/>
            <a:ext cx="439102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3923928" y="5229200"/>
            <a:ext cx="998991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200" dirty="0"/>
              <a:t>LUZ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2986088" y="4900613"/>
            <a:ext cx="668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pared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5741988" y="5661025"/>
            <a:ext cx="1174750" cy="336550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intersticio</a:t>
            </a:r>
          </a:p>
        </p:txBody>
      </p:sp>
      <p:sp>
        <p:nvSpPr>
          <p:cNvPr id="70680" name="Oval 24"/>
          <p:cNvSpPr>
            <a:spLocks noChangeArrowheads="1"/>
          </p:cNvSpPr>
          <p:nvPr/>
        </p:nvSpPr>
        <p:spPr bwMode="auto">
          <a:xfrm>
            <a:off x="3852863" y="1589088"/>
            <a:ext cx="647700" cy="574675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81" name="Text Box 25"/>
          <p:cNvSpPr txBox="1">
            <a:spLocks noChangeArrowheads="1"/>
          </p:cNvSpPr>
          <p:nvPr/>
        </p:nvSpPr>
        <p:spPr bwMode="auto">
          <a:xfrm>
            <a:off x="3781425" y="1731963"/>
            <a:ext cx="838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COMIDA</a:t>
            </a:r>
          </a:p>
        </p:txBody>
      </p:sp>
      <p:sp>
        <p:nvSpPr>
          <p:cNvPr id="70682" name="Text Box 26"/>
          <p:cNvSpPr txBox="1">
            <a:spLocks noChangeArrowheads="1"/>
          </p:cNvSpPr>
          <p:nvPr/>
        </p:nvSpPr>
        <p:spPr bwMode="auto">
          <a:xfrm>
            <a:off x="3563938" y="3860800"/>
            <a:ext cx="399468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CC99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dirty="0"/>
              <a:t>1.</a:t>
            </a:r>
          </a:p>
        </p:txBody>
      </p:sp>
      <p:sp>
        <p:nvSpPr>
          <p:cNvPr id="70683" name="Text Box 27"/>
          <p:cNvSpPr txBox="1">
            <a:spLocks noChangeArrowheads="1"/>
          </p:cNvSpPr>
          <p:nvPr/>
        </p:nvSpPr>
        <p:spPr bwMode="auto">
          <a:xfrm>
            <a:off x="5250155" y="1484518"/>
            <a:ext cx="399468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CC99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/>
              <a:t>2.</a:t>
            </a:r>
          </a:p>
        </p:txBody>
      </p:sp>
      <p:sp>
        <p:nvSpPr>
          <p:cNvPr id="70684" name="Text Box 28"/>
          <p:cNvSpPr txBox="1">
            <a:spLocks noChangeArrowheads="1"/>
          </p:cNvSpPr>
          <p:nvPr/>
        </p:nvSpPr>
        <p:spPr bwMode="auto">
          <a:xfrm>
            <a:off x="3492500" y="2133600"/>
            <a:ext cx="399468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CC99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dirty="0"/>
              <a:t>3.</a:t>
            </a:r>
          </a:p>
        </p:txBody>
      </p:sp>
      <p:sp>
        <p:nvSpPr>
          <p:cNvPr id="70688" name="Line 32"/>
          <p:cNvSpPr>
            <a:spLocks noChangeShapeType="1"/>
          </p:cNvSpPr>
          <p:nvPr/>
        </p:nvSpPr>
        <p:spPr bwMode="auto">
          <a:xfrm flipV="1">
            <a:off x="6318250" y="5157788"/>
            <a:ext cx="19050" cy="544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6665913" y="260350"/>
            <a:ext cx="1985962" cy="831850"/>
          </a:xfrm>
          <a:prstGeom prst="rect">
            <a:avLst/>
          </a:prstGeom>
          <a:solidFill>
            <a:srgbClr val="85C8C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FUNCIÓN </a:t>
            </a:r>
          </a:p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DIGESTIVA</a:t>
            </a:r>
          </a:p>
        </p:txBody>
      </p:sp>
      <p:sp>
        <p:nvSpPr>
          <p:cNvPr id="70697" name="Text Box 41"/>
          <p:cNvSpPr txBox="1">
            <a:spLocks noChangeArrowheads="1"/>
          </p:cNvSpPr>
          <p:nvPr/>
        </p:nvSpPr>
        <p:spPr bwMode="auto">
          <a:xfrm>
            <a:off x="5149850" y="4829175"/>
            <a:ext cx="736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pared</a:t>
            </a:r>
          </a:p>
        </p:txBody>
      </p:sp>
      <p:sp>
        <p:nvSpPr>
          <p:cNvPr id="70698" name="AutoShape 42"/>
          <p:cNvSpPr>
            <a:spLocks/>
          </p:cNvSpPr>
          <p:nvPr/>
        </p:nvSpPr>
        <p:spPr bwMode="auto">
          <a:xfrm rot="16200000">
            <a:off x="4265613" y="4402137"/>
            <a:ext cx="361950" cy="2879725"/>
          </a:xfrm>
          <a:prstGeom prst="leftBrace">
            <a:avLst>
              <a:gd name="adj1" fmla="val 187227"/>
              <a:gd name="adj2" fmla="val 49005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00" name="Rectangle 44"/>
          <p:cNvSpPr>
            <a:spLocks noChangeArrowheads="1"/>
          </p:cNvSpPr>
          <p:nvPr/>
        </p:nvSpPr>
        <p:spPr bwMode="auto">
          <a:xfrm>
            <a:off x="5310188" y="1916113"/>
            <a:ext cx="1223962" cy="4333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01" name="Rectangle 45"/>
          <p:cNvSpPr>
            <a:spLocks noChangeArrowheads="1"/>
          </p:cNvSpPr>
          <p:nvPr/>
        </p:nvSpPr>
        <p:spPr bwMode="auto">
          <a:xfrm>
            <a:off x="3635375" y="4292600"/>
            <a:ext cx="1081088" cy="360363"/>
          </a:xfrm>
          <a:prstGeom prst="rect">
            <a:avLst/>
          </a:prstGeom>
          <a:solidFill>
            <a:srgbClr val="E8DB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>
            <a:off x="3563938" y="4292600"/>
            <a:ext cx="1095375" cy="3460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/>
              <a:t>Motilidad</a:t>
            </a:r>
          </a:p>
        </p:txBody>
      </p:sp>
      <p:sp>
        <p:nvSpPr>
          <p:cNvPr id="70702" name="Rectangle 46"/>
          <p:cNvSpPr>
            <a:spLocks noChangeArrowheads="1"/>
          </p:cNvSpPr>
          <p:nvPr/>
        </p:nvSpPr>
        <p:spPr bwMode="auto">
          <a:xfrm>
            <a:off x="4859338" y="3429000"/>
            <a:ext cx="1225550" cy="2873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03" name="Rectangle 47"/>
          <p:cNvSpPr>
            <a:spLocks noChangeArrowheads="1"/>
          </p:cNvSpPr>
          <p:nvPr/>
        </p:nvSpPr>
        <p:spPr bwMode="auto">
          <a:xfrm>
            <a:off x="3636963" y="2565400"/>
            <a:ext cx="1366837" cy="431800"/>
          </a:xfrm>
          <a:prstGeom prst="rect">
            <a:avLst/>
          </a:prstGeom>
          <a:solidFill>
            <a:srgbClr val="E8DB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76" name="Text Box 20"/>
          <p:cNvSpPr txBox="1">
            <a:spLocks noChangeArrowheads="1"/>
          </p:cNvSpPr>
          <p:nvPr/>
        </p:nvSpPr>
        <p:spPr bwMode="auto">
          <a:xfrm>
            <a:off x="3492500" y="2565400"/>
            <a:ext cx="1223963" cy="3460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es-ES" sz="1600"/>
              <a:t>Digestión</a:t>
            </a:r>
          </a:p>
        </p:txBody>
      </p:sp>
      <p:sp>
        <p:nvSpPr>
          <p:cNvPr id="70704" name="Line 48"/>
          <p:cNvSpPr>
            <a:spLocks noChangeShapeType="1"/>
          </p:cNvSpPr>
          <p:nvPr/>
        </p:nvSpPr>
        <p:spPr bwMode="auto">
          <a:xfrm>
            <a:off x="5957888" y="1341438"/>
            <a:ext cx="0" cy="4103687"/>
          </a:xfrm>
          <a:prstGeom prst="line">
            <a:avLst/>
          </a:prstGeom>
          <a:noFill/>
          <a:ln w="57150">
            <a:solidFill>
              <a:srgbClr val="F68689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678" name="Text Box 22"/>
          <p:cNvSpPr txBox="1">
            <a:spLocks noChangeArrowheads="1"/>
          </p:cNvSpPr>
          <p:nvPr/>
        </p:nvSpPr>
        <p:spPr bwMode="auto">
          <a:xfrm>
            <a:off x="5248790" y="1930400"/>
            <a:ext cx="1285360" cy="338554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sz="1600" dirty="0"/>
              <a:t>Secreción</a:t>
            </a:r>
          </a:p>
        </p:txBody>
      </p:sp>
      <p:sp>
        <p:nvSpPr>
          <p:cNvPr id="70677" name="Text Box 21"/>
          <p:cNvSpPr txBox="1">
            <a:spLocks noChangeArrowheads="1"/>
          </p:cNvSpPr>
          <p:nvPr/>
        </p:nvSpPr>
        <p:spPr bwMode="auto">
          <a:xfrm>
            <a:off x="4859338" y="3400425"/>
            <a:ext cx="1298575" cy="338554"/>
          </a:xfrm>
          <a:prstGeom prst="rect">
            <a:avLst/>
          </a:prstGeom>
          <a:solidFill>
            <a:schemeClr val="accent1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es-ES" sz="1600"/>
              <a:t>Absorción</a:t>
            </a:r>
          </a:p>
        </p:txBody>
      </p:sp>
      <p:sp>
        <p:nvSpPr>
          <p:cNvPr id="70707" name="Rectangle 51"/>
          <p:cNvSpPr>
            <a:spLocks noChangeArrowheads="1"/>
          </p:cNvSpPr>
          <p:nvPr/>
        </p:nvSpPr>
        <p:spPr bwMode="auto">
          <a:xfrm>
            <a:off x="7397750" y="1412875"/>
            <a:ext cx="720725" cy="4032250"/>
          </a:xfrm>
          <a:prstGeom prst="rect">
            <a:avLst/>
          </a:prstGeom>
          <a:solidFill>
            <a:srgbClr val="F9B1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6965950" y="45815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C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CC0000"/>
                </a:solidFill>
              </a:rPr>
              <a:t>SANGRE</a:t>
            </a:r>
          </a:p>
        </p:txBody>
      </p:sp>
      <p:sp>
        <p:nvSpPr>
          <p:cNvPr id="70710" name="Rectangle 54"/>
          <p:cNvSpPr>
            <a:spLocks noChangeArrowheads="1"/>
          </p:cNvSpPr>
          <p:nvPr/>
        </p:nvSpPr>
        <p:spPr bwMode="auto">
          <a:xfrm>
            <a:off x="754063" y="2420938"/>
            <a:ext cx="720725" cy="1943100"/>
          </a:xfrm>
          <a:prstGeom prst="rect">
            <a:avLst/>
          </a:prstGeom>
          <a:solidFill>
            <a:srgbClr val="E5D5C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000" b="0"/>
              <a:t>LUZ</a:t>
            </a:r>
          </a:p>
        </p:txBody>
      </p:sp>
      <p:sp>
        <p:nvSpPr>
          <p:cNvPr id="70712" name="Oval 56"/>
          <p:cNvSpPr>
            <a:spLocks noChangeArrowheads="1"/>
          </p:cNvSpPr>
          <p:nvPr/>
        </p:nvSpPr>
        <p:spPr bwMode="auto">
          <a:xfrm>
            <a:off x="682625" y="2205038"/>
            <a:ext cx="863600" cy="5048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3" name="Rectangle 57"/>
          <p:cNvSpPr>
            <a:spLocks noChangeArrowheads="1"/>
          </p:cNvSpPr>
          <p:nvPr/>
        </p:nvSpPr>
        <p:spPr bwMode="auto">
          <a:xfrm>
            <a:off x="682625" y="2492375"/>
            <a:ext cx="863600" cy="194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4" name="Oval 58"/>
          <p:cNvSpPr>
            <a:spLocks noChangeArrowheads="1"/>
          </p:cNvSpPr>
          <p:nvPr/>
        </p:nvSpPr>
        <p:spPr bwMode="auto">
          <a:xfrm>
            <a:off x="682625" y="4148138"/>
            <a:ext cx="863600" cy="5048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6" name="Rectangle 60"/>
          <p:cNvSpPr>
            <a:spLocks noChangeArrowheads="1"/>
          </p:cNvSpPr>
          <p:nvPr/>
        </p:nvSpPr>
        <p:spPr bwMode="auto">
          <a:xfrm>
            <a:off x="1762125" y="2492375"/>
            <a:ext cx="288925" cy="1800225"/>
          </a:xfrm>
          <a:prstGeom prst="rect">
            <a:avLst/>
          </a:prstGeom>
          <a:solidFill>
            <a:srgbClr val="FAB6A8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7" name="Oval 61"/>
          <p:cNvSpPr>
            <a:spLocks noChangeArrowheads="1"/>
          </p:cNvSpPr>
          <p:nvPr/>
        </p:nvSpPr>
        <p:spPr bwMode="auto">
          <a:xfrm>
            <a:off x="1762125" y="4221163"/>
            <a:ext cx="288925" cy="215900"/>
          </a:xfrm>
          <a:prstGeom prst="ellipse">
            <a:avLst/>
          </a:prstGeom>
          <a:solidFill>
            <a:srgbClr val="FAB6A8"/>
          </a:solidFill>
          <a:ln w="9525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5" name="Oval 59"/>
          <p:cNvSpPr>
            <a:spLocks noChangeArrowheads="1"/>
          </p:cNvSpPr>
          <p:nvPr/>
        </p:nvSpPr>
        <p:spPr bwMode="auto">
          <a:xfrm>
            <a:off x="1762125" y="2347913"/>
            <a:ext cx="288925" cy="215900"/>
          </a:xfrm>
          <a:prstGeom prst="ellipse">
            <a:avLst/>
          </a:prstGeom>
          <a:solidFill>
            <a:srgbClr val="FAB6A8"/>
          </a:solidFill>
          <a:ln w="9525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08" name="Oval 52"/>
          <p:cNvSpPr>
            <a:spLocks noChangeArrowheads="1"/>
          </p:cNvSpPr>
          <p:nvPr/>
        </p:nvSpPr>
        <p:spPr bwMode="auto">
          <a:xfrm>
            <a:off x="754063" y="2276475"/>
            <a:ext cx="720725" cy="360363"/>
          </a:xfrm>
          <a:prstGeom prst="ellipse">
            <a:avLst/>
          </a:prstGeom>
          <a:solidFill>
            <a:srgbClr val="E5D5C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1" name="Oval 55"/>
          <p:cNvSpPr>
            <a:spLocks noChangeArrowheads="1"/>
          </p:cNvSpPr>
          <p:nvPr/>
        </p:nvSpPr>
        <p:spPr bwMode="auto">
          <a:xfrm>
            <a:off x="754063" y="4221163"/>
            <a:ext cx="720725" cy="360362"/>
          </a:xfrm>
          <a:prstGeom prst="ellipse">
            <a:avLst/>
          </a:prstGeom>
          <a:solidFill>
            <a:srgbClr val="E5D5C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9" name="Text Box 63"/>
          <p:cNvSpPr txBox="1">
            <a:spLocks noChangeArrowheads="1"/>
          </p:cNvSpPr>
          <p:nvPr/>
        </p:nvSpPr>
        <p:spPr bwMode="auto">
          <a:xfrm>
            <a:off x="3149600" y="6127750"/>
            <a:ext cx="1933543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 smtClean="0"/>
              <a:t>Tubo digestivo</a:t>
            </a:r>
            <a:endParaRPr lang="es-ES" sz="2000" b="0" dirty="0"/>
          </a:p>
        </p:txBody>
      </p:sp>
      <p:sp>
        <p:nvSpPr>
          <p:cNvPr id="70720" name="AutoShape 64"/>
          <p:cNvSpPr>
            <a:spLocks/>
          </p:cNvSpPr>
          <p:nvPr/>
        </p:nvSpPr>
        <p:spPr bwMode="auto">
          <a:xfrm rot="16200000">
            <a:off x="7469982" y="4869656"/>
            <a:ext cx="146050" cy="1439863"/>
          </a:xfrm>
          <a:prstGeom prst="leftBrace">
            <a:avLst>
              <a:gd name="adj1" fmla="val 231999"/>
              <a:gd name="adj2" fmla="val 49005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21" name="Text Box 65"/>
          <p:cNvSpPr txBox="1">
            <a:spLocks noChangeArrowheads="1"/>
          </p:cNvSpPr>
          <p:nvPr/>
        </p:nvSpPr>
        <p:spPr bwMode="auto">
          <a:xfrm>
            <a:off x="7019925" y="5734050"/>
            <a:ext cx="1005403" cy="400110"/>
          </a:xfrm>
          <a:prstGeom prst="rect">
            <a:avLst/>
          </a:prstGeom>
          <a:solidFill>
            <a:srgbClr val="F6A8BE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 smtClean="0"/>
              <a:t>Capilar</a:t>
            </a:r>
            <a:endParaRPr lang="es-ES" sz="2000" b="0" dirty="0"/>
          </a:p>
        </p:txBody>
      </p:sp>
      <p:sp>
        <p:nvSpPr>
          <p:cNvPr id="70722" name="Text Box 66"/>
          <p:cNvSpPr txBox="1">
            <a:spLocks noChangeArrowheads="1"/>
          </p:cNvSpPr>
          <p:nvPr/>
        </p:nvSpPr>
        <p:spPr bwMode="auto">
          <a:xfrm>
            <a:off x="323850" y="4652963"/>
            <a:ext cx="10382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dirty="0"/>
              <a:t>Tubo </a:t>
            </a:r>
          </a:p>
          <a:p>
            <a:pPr algn="ctr"/>
            <a:r>
              <a:rPr lang="es-ES" sz="1600" dirty="0"/>
              <a:t>digestivo</a:t>
            </a:r>
          </a:p>
        </p:txBody>
      </p:sp>
      <p:sp>
        <p:nvSpPr>
          <p:cNvPr id="70723" name="Text Box 67"/>
          <p:cNvSpPr txBox="1">
            <a:spLocks noChangeArrowheads="1"/>
          </p:cNvSpPr>
          <p:nvPr/>
        </p:nvSpPr>
        <p:spPr bwMode="auto">
          <a:xfrm>
            <a:off x="1497013" y="4797425"/>
            <a:ext cx="854075" cy="336550"/>
          </a:xfrm>
          <a:prstGeom prst="rect">
            <a:avLst/>
          </a:prstGeom>
          <a:solidFill>
            <a:srgbClr val="F6A8BE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Capilar</a:t>
            </a:r>
          </a:p>
        </p:txBody>
      </p:sp>
      <p:sp>
        <p:nvSpPr>
          <p:cNvPr id="70724" name="Line 68"/>
          <p:cNvSpPr>
            <a:spLocks noChangeShapeType="1"/>
          </p:cNvSpPr>
          <p:nvPr/>
        </p:nvSpPr>
        <p:spPr bwMode="auto">
          <a:xfrm>
            <a:off x="2627313" y="0"/>
            <a:ext cx="0" cy="6858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725" name="Line 69"/>
          <p:cNvSpPr>
            <a:spLocks noChangeShapeType="1"/>
          </p:cNvSpPr>
          <p:nvPr/>
        </p:nvSpPr>
        <p:spPr bwMode="auto">
          <a:xfrm>
            <a:off x="2987675" y="1376363"/>
            <a:ext cx="0" cy="4103687"/>
          </a:xfrm>
          <a:prstGeom prst="line">
            <a:avLst/>
          </a:prstGeom>
          <a:noFill/>
          <a:ln w="57150">
            <a:solidFill>
              <a:srgbClr val="F68689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685" name="Text Box 29"/>
          <p:cNvSpPr txBox="1">
            <a:spLocks noChangeArrowheads="1"/>
          </p:cNvSpPr>
          <p:nvPr/>
        </p:nvSpPr>
        <p:spPr bwMode="auto">
          <a:xfrm>
            <a:off x="4860032" y="2951956"/>
            <a:ext cx="399468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CC99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dirty="0"/>
              <a:t>4.</a:t>
            </a:r>
          </a:p>
        </p:txBody>
      </p:sp>
      <p:sp>
        <p:nvSpPr>
          <p:cNvPr id="70727" name="Text Box 71"/>
          <p:cNvSpPr txBox="1">
            <a:spLocks noChangeArrowheads="1"/>
          </p:cNvSpPr>
          <p:nvPr/>
        </p:nvSpPr>
        <p:spPr bwMode="auto">
          <a:xfrm>
            <a:off x="1042988" y="1484784"/>
            <a:ext cx="1174750" cy="336550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intersticio</a:t>
            </a:r>
          </a:p>
        </p:txBody>
      </p:sp>
      <p:sp>
        <p:nvSpPr>
          <p:cNvPr id="70728" name="Rectangle 72"/>
          <p:cNvSpPr>
            <a:spLocks noChangeArrowheads="1"/>
          </p:cNvSpPr>
          <p:nvPr/>
        </p:nvSpPr>
        <p:spPr bwMode="auto">
          <a:xfrm>
            <a:off x="2803234" y="1341438"/>
            <a:ext cx="6264275" cy="52562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cxnSp>
        <p:nvCxnSpPr>
          <p:cNvPr id="3" name="Conector recto 2"/>
          <p:cNvCxnSpPr>
            <a:stCxn id="70727" idx="2"/>
          </p:cNvCxnSpPr>
          <p:nvPr/>
        </p:nvCxnSpPr>
        <p:spPr bwMode="auto">
          <a:xfrm>
            <a:off x="1630363" y="1821334"/>
            <a:ext cx="18041" cy="7556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6523883" y="6566883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0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82" grpId="0" animBg="1"/>
      <p:bldP spid="70683" grpId="0" animBg="1"/>
      <p:bldP spid="70684" grpId="0" animBg="1"/>
      <p:bldP spid="70675" grpId="0" animBg="1"/>
      <p:bldP spid="70676" grpId="0" animBg="1"/>
      <p:bldP spid="70678" grpId="0" animBg="1"/>
      <p:bldP spid="70677" grpId="0" animBg="1"/>
      <p:bldP spid="70685" grpId="0" animBg="1"/>
      <p:bldP spid="707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5364088" y="5445223"/>
            <a:ext cx="2793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71474" y="6597782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83559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1692275" y="549275"/>
            <a:ext cx="16414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/>
              <a:t>FUNCIONES</a:t>
            </a: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323528" y="135200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2340" name="Line 4"/>
          <p:cNvSpPr>
            <a:spLocks noChangeShapeType="1"/>
          </p:cNvSpPr>
          <p:nvPr/>
        </p:nvSpPr>
        <p:spPr bwMode="auto">
          <a:xfrm flipH="1">
            <a:off x="3281363" y="3789363"/>
            <a:ext cx="8636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>
            <a:off x="3281363" y="4618038"/>
            <a:ext cx="863600" cy="395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1984375" y="4222750"/>
            <a:ext cx="1335088" cy="395288"/>
          </a:xfrm>
          <a:prstGeom prst="rect">
            <a:avLst/>
          </a:prstGeom>
          <a:solidFill>
            <a:srgbClr val="FFD9EC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CONTROL</a:t>
            </a:r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auto">
          <a:xfrm>
            <a:off x="5224463" y="4870450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2344" name="Line 8"/>
          <p:cNvSpPr>
            <a:spLocks noChangeShapeType="1"/>
          </p:cNvSpPr>
          <p:nvPr/>
        </p:nvSpPr>
        <p:spPr bwMode="auto">
          <a:xfrm>
            <a:off x="1589088" y="3429000"/>
            <a:ext cx="66548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2351" name="Oval 15"/>
          <p:cNvSpPr>
            <a:spLocks noChangeArrowheads="1"/>
          </p:cNvSpPr>
          <p:nvPr/>
        </p:nvSpPr>
        <p:spPr bwMode="auto">
          <a:xfrm>
            <a:off x="3635375" y="1844675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2354" name="Text Box 18"/>
          <p:cNvSpPr txBox="1">
            <a:spLocks noChangeArrowheads="1"/>
          </p:cNvSpPr>
          <p:nvPr/>
        </p:nvSpPr>
        <p:spPr bwMode="auto">
          <a:xfrm>
            <a:off x="1763713" y="1196975"/>
            <a:ext cx="1612900" cy="22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>
                <a:schemeClr val="accent2"/>
              </a:buClr>
              <a:buFontTx/>
              <a:buChar char="•"/>
            </a:pPr>
            <a:r>
              <a:rPr lang="es-ES_tradnl" dirty="0"/>
              <a:t> MOTILIDAD</a:t>
            </a:r>
          </a:p>
          <a:p>
            <a:pPr algn="ctr">
              <a:buClr>
                <a:schemeClr val="accent2"/>
              </a:buClr>
              <a:buFontTx/>
              <a:buChar char="•"/>
            </a:pPr>
            <a:endParaRPr lang="es-ES_tradnl" dirty="0"/>
          </a:p>
          <a:p>
            <a:pPr algn="ctr">
              <a:buClr>
                <a:schemeClr val="accent2"/>
              </a:buClr>
              <a:buFontTx/>
              <a:buChar char="•"/>
            </a:pPr>
            <a:r>
              <a:rPr lang="es-ES_tradnl" dirty="0"/>
              <a:t> SECRECIÓN</a:t>
            </a:r>
          </a:p>
          <a:p>
            <a:pPr algn="ctr">
              <a:buClr>
                <a:schemeClr val="accent2"/>
              </a:buClr>
              <a:buFontTx/>
              <a:buChar char="•"/>
            </a:pPr>
            <a:endParaRPr lang="es-ES_tradnl" dirty="0"/>
          </a:p>
          <a:p>
            <a:pPr algn="ctr">
              <a:buClr>
                <a:schemeClr val="accent2"/>
              </a:buClr>
              <a:buFontTx/>
              <a:buChar char="•"/>
            </a:pPr>
            <a:r>
              <a:rPr lang="es-ES_tradnl" dirty="0"/>
              <a:t> DIGESTION</a:t>
            </a:r>
          </a:p>
          <a:p>
            <a:pPr algn="ctr">
              <a:buClr>
                <a:schemeClr val="accent2"/>
              </a:buClr>
              <a:buFontTx/>
              <a:buChar char="•"/>
            </a:pPr>
            <a:endParaRPr lang="es-ES_tradnl" dirty="0"/>
          </a:p>
          <a:p>
            <a:pPr algn="ctr">
              <a:buClr>
                <a:schemeClr val="accent2"/>
              </a:buClr>
              <a:buFontTx/>
              <a:buChar char="•"/>
            </a:pPr>
            <a:r>
              <a:rPr lang="es-ES_tradnl" dirty="0"/>
              <a:t> ABSORCIÓN</a:t>
            </a:r>
            <a:endParaRPr lang="es-ES_tradnl" sz="900" dirty="0">
              <a:solidFill>
                <a:srgbClr val="CC0000"/>
              </a:solidFill>
            </a:endParaRPr>
          </a:p>
          <a:p>
            <a:pPr algn="ctr"/>
            <a:r>
              <a:rPr lang="es-ES_tradnl" sz="2000" dirty="0">
                <a:solidFill>
                  <a:srgbClr val="CC0000"/>
                </a:solidFill>
              </a:rPr>
              <a:t>+</a:t>
            </a:r>
          </a:p>
          <a:p>
            <a:pPr algn="ctr"/>
            <a:endParaRPr lang="es-ES_tradnl" sz="900" dirty="0">
              <a:solidFill>
                <a:srgbClr val="CC0000"/>
              </a:solidFill>
            </a:endParaRPr>
          </a:p>
          <a:p>
            <a:pPr algn="ctr">
              <a:buClr>
                <a:srgbClr val="CC0000"/>
              </a:buClr>
              <a:buFontTx/>
              <a:buChar char="•"/>
            </a:pPr>
            <a:r>
              <a:rPr lang="es-ES_tradnl" dirty="0"/>
              <a:t> CIRCULACIÓN</a:t>
            </a:r>
          </a:p>
        </p:txBody>
      </p:sp>
      <p:sp>
        <p:nvSpPr>
          <p:cNvPr id="142355" name="Line 19"/>
          <p:cNvSpPr>
            <a:spLocks noChangeShapeType="1"/>
          </p:cNvSpPr>
          <p:nvPr/>
        </p:nvSpPr>
        <p:spPr bwMode="auto">
          <a:xfrm>
            <a:off x="3492500" y="1052513"/>
            <a:ext cx="0" cy="23034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2356" name="Text Box 20"/>
          <p:cNvSpPr txBox="1">
            <a:spLocks noChangeArrowheads="1"/>
          </p:cNvSpPr>
          <p:nvPr/>
        </p:nvSpPr>
        <p:spPr bwMode="auto">
          <a:xfrm>
            <a:off x="4144963" y="3595688"/>
            <a:ext cx="4181475" cy="268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600" dirty="0">
                <a:solidFill>
                  <a:schemeClr val="accent2"/>
                </a:solidFill>
              </a:rPr>
              <a:t> </a:t>
            </a:r>
            <a:r>
              <a:rPr lang="es-ES_tradnl" sz="18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MENSAJES ELECTROQUÍMICOS</a:t>
            </a:r>
          </a:p>
          <a:p>
            <a:endParaRPr lang="es-ES_tradnl" sz="800" dirty="0">
              <a:solidFill>
                <a:schemeClr val="accent2"/>
              </a:solidFill>
            </a:endParaRPr>
          </a:p>
          <a:p>
            <a:r>
              <a:rPr lang="es-ES_tradnl" dirty="0">
                <a:solidFill>
                  <a:schemeClr val="accent2"/>
                </a:solidFill>
              </a:rPr>
              <a:t>         </a:t>
            </a:r>
            <a:r>
              <a:rPr lang="es-ES_tradnl" sz="1800" dirty="0">
                <a:solidFill>
                  <a:srgbClr val="0033CC"/>
                </a:solidFill>
              </a:rPr>
              <a:t>S. Nervioso</a:t>
            </a:r>
            <a:r>
              <a:rPr lang="es-ES_tradnl" dirty="0">
                <a:solidFill>
                  <a:srgbClr val="0033CC"/>
                </a:solidFill>
              </a:rPr>
              <a:t> ENTÉRICO</a:t>
            </a:r>
          </a:p>
          <a:p>
            <a:r>
              <a:rPr lang="es-ES_tradnl" dirty="0">
                <a:solidFill>
                  <a:srgbClr val="0033CC"/>
                </a:solidFill>
              </a:rPr>
              <a:t>        </a:t>
            </a:r>
            <a:r>
              <a:rPr lang="es-ES_tradnl" sz="1800" dirty="0">
                <a:solidFill>
                  <a:srgbClr val="0033CC"/>
                </a:solidFill>
              </a:rPr>
              <a:t> S. Nervioso</a:t>
            </a:r>
            <a:r>
              <a:rPr lang="es-ES_tradnl" dirty="0">
                <a:solidFill>
                  <a:srgbClr val="0033CC"/>
                </a:solidFill>
              </a:rPr>
              <a:t> AUTÓNOMO</a:t>
            </a:r>
          </a:p>
          <a:p>
            <a:endParaRPr lang="es-ES_tradnl" dirty="0">
              <a:solidFill>
                <a:srgbClr val="0033CC"/>
              </a:solidFill>
            </a:endParaRPr>
          </a:p>
          <a:p>
            <a:endParaRPr lang="es-ES_tradnl" dirty="0">
              <a:solidFill>
                <a:srgbClr val="006600"/>
              </a:solidFill>
            </a:endParaRPr>
          </a:p>
          <a:p>
            <a:pPr>
              <a:buClr>
                <a:srgbClr val="CC0000"/>
              </a:buClr>
              <a:buSzPct val="200000"/>
              <a:buFontTx/>
              <a:buChar char="•"/>
            </a:pPr>
            <a:r>
              <a:rPr lang="es-ES_tradnl" dirty="0">
                <a:solidFill>
                  <a:srgbClr val="006600"/>
                </a:solidFill>
              </a:rPr>
              <a:t> </a:t>
            </a:r>
            <a:r>
              <a:rPr lang="es-ES_tradnl" sz="18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MENSAJES HUMORALES</a:t>
            </a:r>
          </a:p>
          <a:p>
            <a:r>
              <a:rPr lang="es-ES_tradnl" sz="800" dirty="0">
                <a:solidFill>
                  <a:srgbClr val="006600"/>
                </a:solidFill>
              </a:rPr>
              <a:t>         </a:t>
            </a:r>
          </a:p>
          <a:p>
            <a:r>
              <a:rPr lang="es-ES_tradnl" dirty="0">
                <a:solidFill>
                  <a:srgbClr val="006600"/>
                </a:solidFill>
              </a:rPr>
              <a:t>       </a:t>
            </a:r>
            <a:r>
              <a:rPr lang="es-ES_tradnl" sz="1800" b="0" dirty="0">
                <a:solidFill>
                  <a:srgbClr val="006600"/>
                </a:solidFill>
              </a:rPr>
              <a:t>S. Endocrino</a:t>
            </a:r>
            <a:r>
              <a:rPr lang="es-ES_tradnl" b="0" dirty="0">
                <a:solidFill>
                  <a:srgbClr val="006600"/>
                </a:solidFill>
              </a:rPr>
              <a:t>  </a:t>
            </a:r>
            <a:r>
              <a:rPr lang="es-ES_tradnl" dirty="0">
                <a:solidFill>
                  <a:srgbClr val="006600"/>
                </a:solidFill>
              </a:rPr>
              <a:t>ENTÉRICO</a:t>
            </a:r>
          </a:p>
          <a:p>
            <a:r>
              <a:rPr lang="es-ES_tradnl" b="0" dirty="0">
                <a:solidFill>
                  <a:srgbClr val="006600"/>
                </a:solidFill>
              </a:rPr>
              <a:t>          </a:t>
            </a:r>
            <a:r>
              <a:rPr lang="es-ES_tradnl" sz="1800" b="0" dirty="0">
                <a:solidFill>
                  <a:srgbClr val="006600"/>
                </a:solidFill>
              </a:rPr>
              <a:t>S. Endocrino</a:t>
            </a:r>
            <a:r>
              <a:rPr lang="es-ES_tradnl" b="0" dirty="0">
                <a:solidFill>
                  <a:srgbClr val="006600"/>
                </a:solidFill>
              </a:rPr>
              <a:t>  </a:t>
            </a:r>
            <a:r>
              <a:rPr lang="es-ES_tradnl" dirty="0">
                <a:solidFill>
                  <a:srgbClr val="006600"/>
                </a:solidFill>
              </a:rPr>
              <a:t>GENERAL</a:t>
            </a:r>
          </a:p>
          <a:p>
            <a:r>
              <a:rPr lang="es-ES_tradnl" b="0" dirty="0">
                <a:solidFill>
                  <a:srgbClr val="006600"/>
                </a:solidFill>
              </a:rPr>
              <a:t>          </a:t>
            </a:r>
            <a:r>
              <a:rPr lang="es-ES_tradnl" sz="1800" b="0" dirty="0">
                <a:solidFill>
                  <a:srgbClr val="006600"/>
                </a:solidFill>
              </a:rPr>
              <a:t>S. Inmune </a:t>
            </a:r>
            <a:r>
              <a:rPr lang="es-ES_tradnl" dirty="0">
                <a:solidFill>
                  <a:srgbClr val="006600"/>
                </a:solidFill>
              </a:rPr>
              <a:t>ENTÉRICO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635375" y="549275"/>
            <a:ext cx="4833938" cy="2806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5508625" y="1124744"/>
            <a:ext cx="2163763" cy="3952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Entre partes TGI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5508625" y="2529656"/>
            <a:ext cx="2592388" cy="3952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/>
              <a:t>Entre partes y SNC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5508625" y="1821192"/>
            <a:ext cx="2622834" cy="369332"/>
          </a:xfrm>
          <a:prstGeom prst="rect">
            <a:avLst/>
          </a:prstGeom>
          <a:solidFill>
            <a:srgbClr val="4FDD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US" sz="1800" dirty="0"/>
              <a:t>"</a:t>
            </a:r>
            <a:r>
              <a:rPr lang="es-ES" sz="1800" dirty="0"/>
              <a:t>CONVERSACIONES</a:t>
            </a:r>
            <a:r>
              <a:rPr lang="en-US" sz="1800" dirty="0"/>
              <a:t>"</a:t>
            </a: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 flipV="1">
            <a:off x="5076825" y="1557338"/>
            <a:ext cx="43180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5058569" y="2233613"/>
            <a:ext cx="450056" cy="258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3894138" y="1868488"/>
            <a:ext cx="1211262" cy="365125"/>
          </a:xfrm>
          <a:prstGeom prst="rect">
            <a:avLst/>
          </a:prstGeom>
          <a:solidFill>
            <a:srgbClr val="FFD9EC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CONTROL</a:t>
            </a:r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3635375" y="1844675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" name="Text Box 24"/>
          <p:cNvSpPr txBox="1">
            <a:spLocks noChangeArrowheads="1"/>
          </p:cNvSpPr>
          <p:nvPr/>
        </p:nvSpPr>
        <p:spPr bwMode="auto">
          <a:xfrm>
            <a:off x="3492500" y="1773238"/>
            <a:ext cx="355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0"/>
              <a:t>+</a:t>
            </a:r>
            <a:endParaRPr lang="en-US" sz="2800"/>
          </a:p>
        </p:txBody>
      </p:sp>
      <p:sp>
        <p:nvSpPr>
          <p:cNvPr id="30" name="Line 34"/>
          <p:cNvSpPr>
            <a:spLocks noChangeShapeType="1"/>
          </p:cNvSpPr>
          <p:nvPr/>
        </p:nvSpPr>
        <p:spPr bwMode="auto">
          <a:xfrm>
            <a:off x="3492500" y="1125538"/>
            <a:ext cx="0" cy="20875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2" name="Line 5"/>
          <p:cNvSpPr>
            <a:spLocks noChangeShapeType="1"/>
          </p:cNvSpPr>
          <p:nvPr/>
        </p:nvSpPr>
        <p:spPr bwMode="auto">
          <a:xfrm flipH="1">
            <a:off x="2627784" y="4635552"/>
            <a:ext cx="1116" cy="77306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938860" y="5426127"/>
            <a:ext cx="3377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_tradnl" sz="1800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MENSAJES </a:t>
            </a:r>
            <a:r>
              <a:rPr lang="es-ES_tradnl" sz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HUMORALES</a:t>
            </a:r>
          </a:p>
          <a:p>
            <a:pPr algn="ctr"/>
            <a:r>
              <a:rPr lang="es-ES_tradnl" sz="1800" b="0" dirty="0" smtClean="0">
                <a:solidFill>
                  <a:srgbClr val="CC9B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Microbiota Intestinal</a:t>
            </a:r>
            <a:endParaRPr lang="es-VE" sz="1800" b="0" dirty="0">
              <a:solidFill>
                <a:srgbClr val="CC9B00"/>
              </a:solidFill>
            </a:endParaRP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 animBg="1"/>
      <p:bldP spid="142341" grpId="0" animBg="1"/>
      <p:bldP spid="142342" grpId="0" animBg="1"/>
      <p:bldP spid="142356" grpId="0"/>
      <p:bldP spid="2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/>
      <p:bldP spid="32" grpId="0" animBg="1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5219701" y="883029"/>
            <a:ext cx="3240087" cy="547688"/>
          </a:xfrm>
          <a:prstGeom prst="rect">
            <a:avLst/>
          </a:prstGeom>
          <a:solidFill>
            <a:srgbClr val="4FDD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800" b="0"/>
              <a:t>“Conversaciones ”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5175101" y="3782368"/>
            <a:ext cx="1311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Estómago </a:t>
            </a:r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>
            <a:off x="6614963" y="397128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7099151" y="3780780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Intestino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5302894" y="5366543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Intestino</a:t>
            </a:r>
          </a:p>
        </p:txBody>
      </p:sp>
      <p:sp>
        <p:nvSpPr>
          <p:cNvPr id="62472" name="Line 8"/>
          <p:cNvSpPr>
            <a:spLocks noChangeShapeType="1"/>
          </p:cNvSpPr>
          <p:nvPr/>
        </p:nvSpPr>
        <p:spPr bwMode="auto">
          <a:xfrm>
            <a:off x="6763394" y="555069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7247582" y="5360193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Estómago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4356100" y="4581525"/>
            <a:ext cx="4103688" cy="650875"/>
          </a:xfrm>
          <a:prstGeom prst="rect">
            <a:avLst/>
          </a:prstGeom>
          <a:solidFill>
            <a:srgbClr val="FFCCCC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“no me mandes más comida hasta que termine con lo que tengo”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4572000" y="1816100"/>
            <a:ext cx="3894138" cy="650875"/>
          </a:xfrm>
          <a:prstGeom prst="rect">
            <a:avLst/>
          </a:prstGeom>
          <a:solidFill>
            <a:srgbClr val="AAF4B6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“oigo ruido en la cocina, comienza a</a:t>
            </a:r>
          </a:p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producir secreciones”</a:t>
            </a: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5210820" y="2533650"/>
            <a:ext cx="1155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Cerebro </a:t>
            </a:r>
          </a:p>
        </p:txBody>
      </p:sp>
      <p:sp>
        <p:nvSpPr>
          <p:cNvPr id="62477" name="Line 13"/>
          <p:cNvSpPr>
            <a:spLocks noChangeShapeType="1"/>
          </p:cNvSpPr>
          <p:nvPr/>
        </p:nvSpPr>
        <p:spPr bwMode="auto">
          <a:xfrm>
            <a:off x="6623695" y="278130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7134870" y="2559050"/>
            <a:ext cx="1096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Tubo GI</a:t>
            </a: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3656493" y="3298569"/>
            <a:ext cx="4824413" cy="376237"/>
          </a:xfrm>
          <a:prstGeom prst="rect">
            <a:avLst/>
          </a:prstGeom>
          <a:solidFill>
            <a:srgbClr val="FFCEBD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“prepárate, acabo de recibir mucha comida”</a:t>
            </a:r>
          </a:p>
        </p:txBody>
      </p:sp>
      <p:sp>
        <p:nvSpPr>
          <p:cNvPr id="62480" name="Text Box 16"/>
          <p:cNvSpPr txBox="1">
            <a:spLocks noChangeArrowheads="1"/>
          </p:cNvSpPr>
          <p:nvPr/>
        </p:nvSpPr>
        <p:spPr bwMode="auto">
          <a:xfrm>
            <a:off x="900113" y="908050"/>
            <a:ext cx="2344737" cy="700088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2000"/>
              <a:t>CONTROL </a:t>
            </a:r>
          </a:p>
          <a:p>
            <a:pPr algn="ctr"/>
            <a:r>
              <a:rPr lang="es-MX" sz="1800"/>
              <a:t>NEURO-HUMORAL</a:t>
            </a:r>
            <a:endParaRPr lang="es-ES" sz="1800" b="0"/>
          </a:p>
        </p:txBody>
      </p:sp>
      <p:sp>
        <p:nvSpPr>
          <p:cNvPr id="62483" name="Rectangle 19"/>
          <p:cNvSpPr>
            <a:spLocks noChangeArrowheads="1"/>
          </p:cNvSpPr>
          <p:nvPr/>
        </p:nvSpPr>
        <p:spPr bwMode="auto">
          <a:xfrm>
            <a:off x="5075882" y="2551112"/>
            <a:ext cx="3384550" cy="358775"/>
          </a:xfrm>
          <a:prstGeom prst="rect">
            <a:avLst/>
          </a:prstGeom>
          <a:noFill/>
          <a:ln w="28575">
            <a:solidFill>
              <a:srgbClr val="19BF3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s-ES_tradnl" sz="2000"/>
          </a:p>
        </p:txBody>
      </p:sp>
      <p:sp>
        <p:nvSpPr>
          <p:cNvPr id="62484" name="Rectangle 20"/>
          <p:cNvSpPr>
            <a:spLocks noChangeArrowheads="1"/>
          </p:cNvSpPr>
          <p:nvPr/>
        </p:nvSpPr>
        <p:spPr bwMode="auto">
          <a:xfrm>
            <a:off x="5004444" y="3772842"/>
            <a:ext cx="3455988" cy="360363"/>
          </a:xfrm>
          <a:prstGeom prst="rect">
            <a:avLst/>
          </a:prstGeom>
          <a:noFill/>
          <a:ln w="28575">
            <a:solidFill>
              <a:srgbClr val="F7610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2485" name="Rectangle 21"/>
          <p:cNvSpPr>
            <a:spLocks noChangeArrowheads="1"/>
          </p:cNvSpPr>
          <p:nvPr/>
        </p:nvSpPr>
        <p:spPr bwMode="auto">
          <a:xfrm>
            <a:off x="5277494" y="5358606"/>
            <a:ext cx="3168650" cy="360362"/>
          </a:xfrm>
          <a:prstGeom prst="rect">
            <a:avLst/>
          </a:prstGeom>
          <a:noFill/>
          <a:ln w="28575">
            <a:solidFill>
              <a:srgbClr val="C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62497" name="Group 33"/>
          <p:cNvGrpSpPr>
            <a:grpSpLocks/>
          </p:cNvGrpSpPr>
          <p:nvPr/>
        </p:nvGrpSpPr>
        <p:grpSpPr bwMode="auto">
          <a:xfrm>
            <a:off x="684213" y="1700213"/>
            <a:ext cx="2446337" cy="4251325"/>
            <a:chOff x="793" y="1618"/>
            <a:chExt cx="1179" cy="2131"/>
          </a:xfrm>
        </p:grpSpPr>
        <p:pic>
          <p:nvPicPr>
            <p:cNvPr id="62466" name="Picture 2" descr="APARATO DIGESTIV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1618"/>
              <a:ext cx="1179" cy="2131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486" name="Line 22"/>
            <p:cNvSpPr>
              <a:spLocks noChangeShapeType="1"/>
            </p:cNvSpPr>
            <p:nvPr/>
          </p:nvSpPr>
          <p:spPr bwMode="auto">
            <a:xfrm>
              <a:off x="1338" y="1731"/>
              <a:ext cx="0" cy="140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ffectLst>
              <a:outerShdw dist="3592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62489" name="Line 25"/>
            <p:cNvSpPr>
              <a:spLocks noChangeShapeType="1"/>
            </p:cNvSpPr>
            <p:nvPr/>
          </p:nvSpPr>
          <p:spPr bwMode="auto">
            <a:xfrm flipH="1" flipV="1">
              <a:off x="1429" y="2888"/>
              <a:ext cx="45" cy="22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ffectLst>
              <a:outerShdw dist="3592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62495" name="Text Box 31"/>
          <p:cNvSpPr txBox="1">
            <a:spLocks noChangeArrowheads="1"/>
          </p:cNvSpPr>
          <p:nvPr/>
        </p:nvSpPr>
        <p:spPr bwMode="auto">
          <a:xfrm>
            <a:off x="3394872" y="1001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/>
      <p:bldP spid="62469" grpId="0" animBg="1"/>
      <p:bldP spid="62470" grpId="0"/>
      <p:bldP spid="62471" grpId="0"/>
      <p:bldP spid="62472" grpId="0" animBg="1"/>
      <p:bldP spid="62473" grpId="0"/>
      <p:bldP spid="62474" grpId="0" animBg="1"/>
      <p:bldP spid="62475" grpId="0" animBg="1"/>
      <p:bldP spid="62476" grpId="0"/>
      <p:bldP spid="62477" grpId="0" animBg="1"/>
      <p:bldP spid="62478" grpId="0"/>
      <p:bldP spid="62479" grpId="0" animBg="1"/>
      <p:bldP spid="62483" grpId="0" animBg="1"/>
      <p:bldP spid="62484" grpId="0" animBg="1"/>
      <p:bldP spid="6248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1522413" y="1446213"/>
            <a:ext cx="6099175" cy="396875"/>
          </a:xfrm>
          <a:prstGeom prst="rect">
            <a:avLst/>
          </a:prstGeom>
          <a:solidFill>
            <a:srgbClr val="FFCCC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¿por qué los bebés evacuan después del tetero?</a:t>
            </a:r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1863725" y="2238375"/>
            <a:ext cx="5414963" cy="396875"/>
          </a:xfrm>
          <a:prstGeom prst="rect">
            <a:avLst/>
          </a:prstGeom>
          <a:solidFill>
            <a:srgbClr val="AFAF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¿cómo se eliminan los “ruidos de hambre”?</a:t>
            </a:r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2060575" y="2994025"/>
            <a:ext cx="5021263" cy="396875"/>
          </a:xfrm>
          <a:prstGeom prst="rect">
            <a:avLst/>
          </a:prstGeom>
          <a:solidFill>
            <a:srgbClr val="FF9B9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¿por qué se seca la boca si me asusto?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1266825" y="3678238"/>
            <a:ext cx="6610350" cy="396875"/>
          </a:xfrm>
          <a:prstGeom prst="rect">
            <a:avLst/>
          </a:prstGeom>
          <a:solidFill>
            <a:srgbClr val="FFA3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¿por qué se distiende el abdomen si como caraotas?</a:t>
            </a: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2011363" y="4398963"/>
            <a:ext cx="5119687" cy="396875"/>
          </a:xfrm>
          <a:prstGeom prst="rect">
            <a:avLst/>
          </a:prstGeom>
          <a:solidFill>
            <a:srgbClr val="FFB69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¿por qué la gente toma “sal de frutas”?</a:t>
            </a: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1527175" y="5119688"/>
            <a:ext cx="5980113" cy="396875"/>
          </a:xfrm>
          <a:prstGeom prst="rect">
            <a:avLst/>
          </a:prstGeom>
          <a:solidFill>
            <a:srgbClr val="FFBBB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¿por qué se toma café al final de las comidas?</a:t>
            </a:r>
          </a:p>
        </p:txBody>
      </p:sp>
      <p:sp>
        <p:nvSpPr>
          <p:cNvPr id="99340" name="Text Box 12"/>
          <p:cNvSpPr txBox="1">
            <a:spLocks noChangeArrowheads="1"/>
          </p:cNvSpPr>
          <p:nvPr/>
        </p:nvSpPr>
        <p:spPr bwMode="auto">
          <a:xfrm>
            <a:off x="576263" y="555625"/>
            <a:ext cx="4291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Trataremos de contestar...</a:t>
            </a:r>
          </a:p>
        </p:txBody>
      </p:sp>
      <p:sp>
        <p:nvSpPr>
          <p:cNvPr id="99343" name="Text Box 15"/>
          <p:cNvSpPr txBox="1">
            <a:spLocks noChangeArrowheads="1"/>
          </p:cNvSpPr>
          <p:nvPr/>
        </p:nvSpPr>
        <p:spPr bwMode="auto">
          <a:xfrm>
            <a:off x="6804025" y="5811838"/>
            <a:ext cx="2009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Etc., etc. …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animBg="1"/>
      <p:bldP spid="99333" grpId="0" animBg="1"/>
      <p:bldP spid="99334" grpId="0" animBg="1"/>
      <p:bldP spid="99335" grpId="0" animBg="1"/>
      <p:bldP spid="99336" grpId="0" animBg="1"/>
      <p:bldP spid="9933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3081859" y="3065631"/>
            <a:ext cx="3546164" cy="1200329"/>
          </a:xfrm>
          <a:prstGeom prst="rect">
            <a:avLst/>
          </a:prstGeom>
          <a:solidFill>
            <a:srgbClr val="BBE0E3"/>
          </a:solidFill>
          <a:ln w="2857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ES" sz="900" dirty="0" smtClean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000" dirty="0" smtClean="0">
                <a:latin typeface="Comic Sans MS" pitchFamily="66" charset="0"/>
              </a:rPr>
              <a:t>PARTES </a:t>
            </a:r>
            <a:r>
              <a:rPr lang="es-ES" sz="2000" dirty="0">
                <a:latin typeface="Comic Sans MS" pitchFamily="66" charset="0"/>
              </a:rPr>
              <a:t>TGI</a:t>
            </a:r>
          </a:p>
          <a:p>
            <a:pPr>
              <a:buFontTx/>
              <a:buAutoNum type="arabicPeriod"/>
            </a:pPr>
            <a:endParaRPr lang="es-ES" dirty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2000" dirty="0">
                <a:latin typeface="Comic Sans MS" pitchFamily="66" charset="0"/>
              </a:rPr>
              <a:t>ESTRUCTURA TUBO </a:t>
            </a:r>
            <a:r>
              <a:rPr lang="es-ES" sz="2000" dirty="0" smtClean="0">
                <a:latin typeface="Comic Sans MS" pitchFamily="66" charset="0"/>
              </a:rPr>
              <a:t>GI</a:t>
            </a:r>
          </a:p>
          <a:p>
            <a:pPr>
              <a:buFontTx/>
              <a:buAutoNum type="arabicPeriod"/>
            </a:pPr>
            <a:endParaRPr lang="es-ES" sz="900" dirty="0">
              <a:latin typeface="Comic Sans MS" pitchFamily="66" charset="0"/>
            </a:endParaRP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3103563" y="2492375"/>
            <a:ext cx="2794000" cy="457200"/>
          </a:xfrm>
          <a:prstGeom prst="rect">
            <a:avLst/>
          </a:prstGeom>
          <a:solidFill>
            <a:srgbClr val="73BFC5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/>
              <a:t>II MORFOLOGÍA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30" name="Picture 6" descr="ORGANIZACION FUNCION SIST DIGESTIVO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628" y="260078"/>
            <a:ext cx="5292725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31" name="Text Box 7"/>
          <p:cNvSpPr txBox="1">
            <a:spLocks noChangeArrowheads="1"/>
          </p:cNvSpPr>
          <p:nvPr/>
        </p:nvSpPr>
        <p:spPr bwMode="auto">
          <a:xfrm>
            <a:off x="251520" y="874440"/>
            <a:ext cx="1598612" cy="831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_tradnl" sz="2400" b="0"/>
              <a:t>Máquina</a:t>
            </a:r>
          </a:p>
          <a:p>
            <a:pPr algn="ctr"/>
            <a:r>
              <a:rPr lang="es-ES_tradnl" sz="2400" b="0"/>
              <a:t>Digestiva </a:t>
            </a:r>
          </a:p>
        </p:txBody>
      </p:sp>
      <p:sp>
        <p:nvSpPr>
          <p:cNvPr id="103432" name="Oval 8"/>
          <p:cNvSpPr>
            <a:spLocks noChangeArrowheads="1"/>
          </p:cNvSpPr>
          <p:nvPr/>
        </p:nvSpPr>
        <p:spPr bwMode="auto">
          <a:xfrm>
            <a:off x="2691003" y="188640"/>
            <a:ext cx="1152525" cy="935038"/>
          </a:xfrm>
          <a:prstGeom prst="ellips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4" name="Oval 10"/>
          <p:cNvSpPr>
            <a:spLocks noChangeArrowheads="1"/>
          </p:cNvSpPr>
          <p:nvPr/>
        </p:nvSpPr>
        <p:spPr bwMode="auto">
          <a:xfrm>
            <a:off x="2906903" y="2204765"/>
            <a:ext cx="1081087" cy="10795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5" name="Oval 11"/>
          <p:cNvSpPr>
            <a:spLocks noChangeArrowheads="1"/>
          </p:cNvSpPr>
          <p:nvPr/>
        </p:nvSpPr>
        <p:spPr bwMode="auto">
          <a:xfrm>
            <a:off x="3195828" y="3284265"/>
            <a:ext cx="647700" cy="720725"/>
          </a:xfrm>
          <a:prstGeom prst="ellipse">
            <a:avLst/>
          </a:prstGeom>
          <a:noFill/>
          <a:ln w="38100">
            <a:solidFill>
              <a:srgbClr val="CC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7" name="Oval 13"/>
          <p:cNvSpPr>
            <a:spLocks noChangeArrowheads="1"/>
          </p:cNvSpPr>
          <p:nvPr/>
        </p:nvSpPr>
        <p:spPr bwMode="auto">
          <a:xfrm>
            <a:off x="3411728" y="5517878"/>
            <a:ext cx="647700" cy="430212"/>
          </a:xfrm>
          <a:prstGeom prst="ellipse">
            <a:avLst/>
          </a:prstGeom>
          <a:noFill/>
          <a:ln w="38100">
            <a:solidFill>
              <a:srgbClr val="84582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8" name="Oval 14"/>
          <p:cNvSpPr>
            <a:spLocks noChangeArrowheads="1"/>
          </p:cNvSpPr>
          <p:nvPr/>
        </p:nvSpPr>
        <p:spPr bwMode="auto">
          <a:xfrm>
            <a:off x="2123728" y="3212976"/>
            <a:ext cx="856200" cy="933450"/>
          </a:xfrm>
          <a:prstGeom prst="ellipse">
            <a:avLst/>
          </a:prstGeom>
          <a:noFill/>
          <a:ln w="38100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rgbClr val="669900"/>
              </a:solidFill>
            </a:endParaRPr>
          </a:p>
        </p:txBody>
      </p:sp>
      <p:sp>
        <p:nvSpPr>
          <p:cNvPr id="103439" name="Oval 15"/>
          <p:cNvSpPr>
            <a:spLocks noChangeArrowheads="1"/>
          </p:cNvSpPr>
          <p:nvPr/>
        </p:nvSpPr>
        <p:spPr bwMode="auto">
          <a:xfrm>
            <a:off x="3843528" y="3428728"/>
            <a:ext cx="863600" cy="576262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rgbClr val="0000FF"/>
              </a:solidFill>
            </a:endParaRPr>
          </a:p>
        </p:txBody>
      </p:sp>
      <p:sp>
        <p:nvSpPr>
          <p:cNvPr id="103440" name="Oval 16"/>
          <p:cNvSpPr>
            <a:spLocks noChangeArrowheads="1"/>
          </p:cNvSpPr>
          <p:nvPr/>
        </p:nvSpPr>
        <p:spPr bwMode="auto">
          <a:xfrm>
            <a:off x="3267265" y="4004990"/>
            <a:ext cx="647700" cy="646113"/>
          </a:xfrm>
          <a:prstGeom prst="ellips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1322578" y="4579665"/>
            <a:ext cx="187325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43" name="Text Box 19"/>
          <p:cNvSpPr txBox="1">
            <a:spLocks noChangeArrowheads="1"/>
          </p:cNvSpPr>
          <p:nvPr/>
        </p:nvSpPr>
        <p:spPr bwMode="auto">
          <a:xfrm>
            <a:off x="4930924" y="363771"/>
            <a:ext cx="1322798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FF9900"/>
                </a:solidFill>
              </a:rPr>
              <a:t>BOCA</a:t>
            </a:r>
          </a:p>
        </p:txBody>
      </p:sp>
      <p:sp>
        <p:nvSpPr>
          <p:cNvPr id="103444" name="Text Box 20"/>
          <p:cNvSpPr txBox="1">
            <a:spLocks noChangeArrowheads="1"/>
          </p:cNvSpPr>
          <p:nvPr/>
        </p:nvSpPr>
        <p:spPr bwMode="auto">
          <a:xfrm>
            <a:off x="5610545" y="2155552"/>
            <a:ext cx="2606804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CC0000"/>
                </a:solidFill>
              </a:rPr>
              <a:t>ESTÓMAGO</a:t>
            </a:r>
          </a:p>
        </p:txBody>
      </p:sp>
      <p:sp>
        <p:nvSpPr>
          <p:cNvPr id="103445" name="Text Box 21"/>
          <p:cNvSpPr txBox="1">
            <a:spLocks noChangeArrowheads="1"/>
          </p:cNvSpPr>
          <p:nvPr/>
        </p:nvSpPr>
        <p:spPr bwMode="auto">
          <a:xfrm>
            <a:off x="5293709" y="2909616"/>
            <a:ext cx="2324675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CC0099"/>
                </a:solidFill>
              </a:rPr>
              <a:t>DUODENO</a:t>
            </a:r>
          </a:p>
        </p:txBody>
      </p:sp>
      <p:sp>
        <p:nvSpPr>
          <p:cNvPr id="103446" name="Text Box 22"/>
          <p:cNvSpPr txBox="1">
            <a:spLocks noChangeArrowheads="1"/>
          </p:cNvSpPr>
          <p:nvPr/>
        </p:nvSpPr>
        <p:spPr bwMode="auto">
          <a:xfrm>
            <a:off x="6152168" y="4328046"/>
            <a:ext cx="2739853" cy="584775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FF0066"/>
                </a:solidFill>
              </a:rPr>
              <a:t>INTESTINO</a:t>
            </a:r>
          </a:p>
        </p:txBody>
      </p:sp>
      <p:sp>
        <p:nvSpPr>
          <p:cNvPr id="103447" name="Text Box 23"/>
          <p:cNvSpPr txBox="1">
            <a:spLocks noChangeArrowheads="1"/>
          </p:cNvSpPr>
          <p:nvPr/>
        </p:nvSpPr>
        <p:spPr bwMode="auto">
          <a:xfrm>
            <a:off x="6313678" y="5037500"/>
            <a:ext cx="1651414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CC6600"/>
                </a:solidFill>
              </a:rPr>
              <a:t>COLON</a:t>
            </a:r>
          </a:p>
        </p:txBody>
      </p:sp>
      <p:sp>
        <p:nvSpPr>
          <p:cNvPr id="103448" name="Text Box 24"/>
          <p:cNvSpPr txBox="1">
            <a:spLocks noChangeArrowheads="1"/>
          </p:cNvSpPr>
          <p:nvPr/>
        </p:nvSpPr>
        <p:spPr bwMode="auto">
          <a:xfrm>
            <a:off x="5724128" y="5589240"/>
            <a:ext cx="1144865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84582C"/>
                </a:solidFill>
              </a:rPr>
              <a:t>ANO</a:t>
            </a:r>
          </a:p>
        </p:txBody>
      </p:sp>
      <p:sp>
        <p:nvSpPr>
          <p:cNvPr id="103449" name="Text Box 25"/>
          <p:cNvSpPr txBox="1">
            <a:spLocks noChangeArrowheads="1"/>
          </p:cNvSpPr>
          <p:nvPr/>
        </p:nvSpPr>
        <p:spPr bwMode="auto">
          <a:xfrm>
            <a:off x="355357" y="3457505"/>
            <a:ext cx="1709122" cy="52322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>
                <a:solidFill>
                  <a:srgbClr val="669900"/>
                </a:solidFill>
              </a:rPr>
              <a:t>HÍGADO</a:t>
            </a:r>
          </a:p>
        </p:txBody>
      </p:sp>
      <p:sp>
        <p:nvSpPr>
          <p:cNvPr id="103450" name="Text Box 26"/>
          <p:cNvSpPr txBox="1">
            <a:spLocks noChangeArrowheads="1"/>
          </p:cNvSpPr>
          <p:nvPr/>
        </p:nvSpPr>
        <p:spPr bwMode="auto">
          <a:xfrm>
            <a:off x="6007210" y="3575395"/>
            <a:ext cx="2117887" cy="523220"/>
          </a:xfrm>
          <a:prstGeom prst="rect">
            <a:avLst/>
          </a:prstGeom>
          <a:noFill/>
          <a:ln>
            <a:noFill/>
          </a:ln>
          <a:effectLst>
            <a:outerShdw dist="254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>
                <a:solidFill>
                  <a:srgbClr val="0000FF"/>
                </a:solidFill>
              </a:rPr>
              <a:t>PÁNCREAS</a:t>
            </a:r>
          </a:p>
        </p:txBody>
      </p:sp>
      <p:sp>
        <p:nvSpPr>
          <p:cNvPr id="103451" name="Text Box 27"/>
          <p:cNvSpPr txBox="1">
            <a:spLocks noChangeArrowheads="1"/>
          </p:cNvSpPr>
          <p:nvPr/>
        </p:nvSpPr>
        <p:spPr bwMode="auto">
          <a:xfrm>
            <a:off x="251520" y="298177"/>
            <a:ext cx="1566454" cy="40011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dirty="0"/>
              <a:t>1</a:t>
            </a:r>
            <a:r>
              <a:rPr lang="es-ES" sz="2000" dirty="0" smtClean="0"/>
              <a:t>. PARTES</a:t>
            </a:r>
            <a:endParaRPr lang="es-ES" sz="2000" dirty="0"/>
          </a:p>
        </p:txBody>
      </p:sp>
      <p:sp>
        <p:nvSpPr>
          <p:cNvPr id="103452" name="Text Box 28"/>
          <p:cNvSpPr txBox="1">
            <a:spLocks noChangeArrowheads="1"/>
          </p:cNvSpPr>
          <p:nvPr/>
        </p:nvSpPr>
        <p:spPr bwMode="auto">
          <a:xfrm>
            <a:off x="355357" y="1820044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3454" name="Oval 30"/>
          <p:cNvSpPr>
            <a:spLocks noChangeArrowheads="1"/>
          </p:cNvSpPr>
          <p:nvPr/>
        </p:nvSpPr>
        <p:spPr bwMode="auto">
          <a:xfrm>
            <a:off x="3051365" y="5155928"/>
            <a:ext cx="2889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6" name="Oval 12"/>
          <p:cNvSpPr>
            <a:spLocks noChangeArrowheads="1"/>
          </p:cNvSpPr>
          <p:nvPr/>
        </p:nvSpPr>
        <p:spPr bwMode="auto">
          <a:xfrm>
            <a:off x="3051365" y="4579665"/>
            <a:ext cx="1152525" cy="935038"/>
          </a:xfrm>
          <a:prstGeom prst="ellipse">
            <a:avLst/>
          </a:prstGeom>
          <a:noFill/>
          <a:ln w="38100">
            <a:solidFill>
              <a:srgbClr val="CC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1 Rectángulo"/>
          <p:cNvSpPr/>
          <p:nvPr/>
        </p:nvSpPr>
        <p:spPr>
          <a:xfrm>
            <a:off x="1551395" y="6210968"/>
            <a:ext cx="606698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0" y="6581886"/>
            <a:ext cx="23487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8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8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8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2" grpId="0" animBg="1"/>
      <p:bldP spid="103434" grpId="0" animBg="1"/>
      <p:bldP spid="103435" grpId="0" animBg="1"/>
      <p:bldP spid="103437" grpId="0" animBg="1"/>
      <p:bldP spid="103438" grpId="0" animBg="1"/>
      <p:bldP spid="103439" grpId="0" animBg="1"/>
      <p:bldP spid="103440" grpId="0" animBg="1"/>
      <p:bldP spid="103443" grpId="0"/>
      <p:bldP spid="103444" grpId="0"/>
      <p:bldP spid="103445" grpId="0"/>
      <p:bldP spid="103446" grpId="0"/>
      <p:bldP spid="103447" grpId="0"/>
      <p:bldP spid="103448" grpId="0"/>
      <p:bldP spid="103449" grpId="0"/>
      <p:bldP spid="103450" grpId="0"/>
      <p:bldP spid="10343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4" descr="ANATOMIA DIGESTI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112" y="519113"/>
            <a:ext cx="5472112" cy="581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6132786" y="1172881"/>
            <a:ext cx="2319337" cy="1320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División funcional </a:t>
            </a:r>
          </a:p>
          <a:p>
            <a:pPr algn="ctr"/>
            <a:r>
              <a:rPr lang="es-ES_tradnl" sz="2000" b="0"/>
              <a:t>en segmentos </a:t>
            </a:r>
          </a:p>
          <a:p>
            <a:pPr algn="ctr"/>
            <a:r>
              <a:rPr lang="es-ES_tradnl" sz="2000" b="0"/>
              <a:t>por esfínteres</a:t>
            </a:r>
          </a:p>
          <a:p>
            <a:pPr algn="ctr"/>
            <a:r>
              <a:rPr lang="es-ES_tradnl" sz="2000" b="0"/>
              <a:t> y válvulas</a:t>
            </a:r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1547912" y="6165850"/>
            <a:ext cx="25209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7" name="Oval 7"/>
          <p:cNvSpPr>
            <a:spLocks noChangeArrowheads="1"/>
          </p:cNvSpPr>
          <p:nvPr/>
        </p:nvSpPr>
        <p:spPr bwMode="auto">
          <a:xfrm>
            <a:off x="3276699" y="692150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8" name="Oval 8"/>
          <p:cNvSpPr>
            <a:spLocks noChangeArrowheads="1"/>
          </p:cNvSpPr>
          <p:nvPr/>
        </p:nvSpPr>
        <p:spPr bwMode="auto">
          <a:xfrm>
            <a:off x="3348137" y="1412875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9" name="Oval 9"/>
          <p:cNvSpPr>
            <a:spLocks noChangeArrowheads="1"/>
          </p:cNvSpPr>
          <p:nvPr/>
        </p:nvSpPr>
        <p:spPr bwMode="auto">
          <a:xfrm>
            <a:off x="2916337" y="2349500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0" name="Oval 10"/>
          <p:cNvSpPr>
            <a:spLocks noChangeArrowheads="1"/>
          </p:cNvSpPr>
          <p:nvPr/>
        </p:nvSpPr>
        <p:spPr bwMode="auto">
          <a:xfrm>
            <a:off x="2700437" y="2708275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1" name="Oval 11"/>
          <p:cNvSpPr>
            <a:spLocks noChangeArrowheads="1"/>
          </p:cNvSpPr>
          <p:nvPr/>
        </p:nvSpPr>
        <p:spPr bwMode="auto">
          <a:xfrm>
            <a:off x="2916337" y="4797425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2" name="Oval 12"/>
          <p:cNvSpPr>
            <a:spLocks noChangeArrowheads="1"/>
          </p:cNvSpPr>
          <p:nvPr/>
        </p:nvSpPr>
        <p:spPr bwMode="auto">
          <a:xfrm>
            <a:off x="4356199" y="5516563"/>
            <a:ext cx="431800" cy="3603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3" name="Oval 13"/>
          <p:cNvSpPr>
            <a:spLocks noChangeArrowheads="1"/>
          </p:cNvSpPr>
          <p:nvPr/>
        </p:nvSpPr>
        <p:spPr bwMode="auto">
          <a:xfrm>
            <a:off x="4429224" y="5876925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4" name="Text Box 14"/>
          <p:cNvSpPr txBox="1">
            <a:spLocks noChangeArrowheads="1"/>
          </p:cNvSpPr>
          <p:nvPr/>
        </p:nvSpPr>
        <p:spPr bwMode="auto">
          <a:xfrm>
            <a:off x="6897767" y="676760"/>
            <a:ext cx="1566454" cy="40011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dirty="0"/>
              <a:t>1</a:t>
            </a:r>
            <a:r>
              <a:rPr lang="es-ES" sz="2000" dirty="0" smtClean="0"/>
              <a:t>. PARTES</a:t>
            </a:r>
            <a:endParaRPr lang="es-ES" sz="2000" dirty="0"/>
          </a:p>
        </p:txBody>
      </p:sp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971649" y="6921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905421" y="6338888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7" grpId="0" animBg="1"/>
      <p:bldP spid="107528" grpId="0" animBg="1"/>
      <p:bldP spid="107529" grpId="0" animBg="1"/>
      <p:bldP spid="107530" grpId="0" animBg="1"/>
      <p:bldP spid="107531" grpId="0" animBg="1"/>
      <p:bldP spid="107532" grpId="0" animBg="1"/>
      <p:bldP spid="10753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img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24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981075"/>
            <a:ext cx="3011488" cy="5256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300788" y="333375"/>
            <a:ext cx="2355850" cy="396875"/>
          </a:xfrm>
          <a:prstGeom prst="rect">
            <a:avLst/>
          </a:prstGeom>
          <a:solidFill>
            <a:srgbClr val="85C8CD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/>
              <a:t>II MORFOLOGÍA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408738" y="906463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5111750" y="1409700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5184775" y="1843088"/>
            <a:ext cx="7905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7056438" y="2417763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5903913" y="2851150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7127875" y="2851150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7632700" y="3354388"/>
            <a:ext cx="647700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5111750" y="3570288"/>
            <a:ext cx="720725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5688013" y="5226050"/>
            <a:ext cx="7207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3276600" y="835025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>
              <a:solidFill>
                <a:srgbClr val="CC0099"/>
              </a:solidFill>
            </a:endParaRPr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>
            <a:off x="1187450" y="1482725"/>
            <a:ext cx="0" cy="3455988"/>
          </a:xfrm>
          <a:prstGeom prst="line">
            <a:avLst/>
          </a:prstGeom>
          <a:noFill/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>
            <a:off x="1187450" y="1482725"/>
            <a:ext cx="287338" cy="0"/>
          </a:xfrm>
          <a:prstGeom prst="line">
            <a:avLst/>
          </a:prstGeom>
          <a:noFill/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1187450" y="4938713"/>
            <a:ext cx="287338" cy="0"/>
          </a:xfrm>
          <a:prstGeom prst="line">
            <a:avLst/>
          </a:prstGeom>
          <a:noFill/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6192838" y="5514975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6985000" y="5370513"/>
            <a:ext cx="5032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250825" y="2882900"/>
            <a:ext cx="88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/>
              <a:t>5 mts</a:t>
            </a: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404268" y="619126"/>
            <a:ext cx="1079500" cy="425450"/>
          </a:xfrm>
          <a:prstGeom prst="rect">
            <a:avLst/>
          </a:prstGeom>
          <a:solidFill>
            <a:srgbClr val="F9E867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_tradnl" sz="2000" b="0"/>
              <a:t>Comida</a:t>
            </a: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1676871" y="6237288"/>
            <a:ext cx="950913" cy="434975"/>
          </a:xfrm>
          <a:prstGeom prst="rect">
            <a:avLst/>
          </a:prstGeom>
          <a:solidFill>
            <a:srgbClr val="FF9966"/>
          </a:solidFill>
          <a:ln w="28575">
            <a:solidFill>
              <a:srgbClr val="774F2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b="0"/>
              <a:t>Heces</a:t>
            </a:r>
          </a:p>
        </p:txBody>
      </p:sp>
      <p:pic>
        <p:nvPicPr>
          <p:cNvPr id="5162" name="Picture 42" descr="sdigesti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4" b="9909"/>
          <a:stretch>
            <a:fillRect/>
          </a:stretch>
        </p:blipFill>
        <p:spPr bwMode="auto">
          <a:xfrm>
            <a:off x="4284663" y="1268413"/>
            <a:ext cx="4075112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127875" y="848518"/>
            <a:ext cx="1455848" cy="40011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1.PARTES</a:t>
            </a:r>
          </a:p>
        </p:txBody>
      </p:sp>
      <p:sp>
        <p:nvSpPr>
          <p:cNvPr id="5171" name="Rectangle 51"/>
          <p:cNvSpPr>
            <a:spLocks noChangeArrowheads="1"/>
          </p:cNvSpPr>
          <p:nvPr/>
        </p:nvSpPr>
        <p:spPr bwMode="auto">
          <a:xfrm>
            <a:off x="4356100" y="2060575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72" name="Rectangle 52"/>
          <p:cNvSpPr>
            <a:spLocks noChangeArrowheads="1"/>
          </p:cNvSpPr>
          <p:nvPr/>
        </p:nvSpPr>
        <p:spPr bwMode="auto">
          <a:xfrm>
            <a:off x="7092950" y="2276475"/>
            <a:ext cx="9350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73" name="Rectangle 53"/>
          <p:cNvSpPr>
            <a:spLocks noChangeArrowheads="1"/>
          </p:cNvSpPr>
          <p:nvPr/>
        </p:nvSpPr>
        <p:spPr bwMode="auto">
          <a:xfrm>
            <a:off x="7524750" y="3068638"/>
            <a:ext cx="5032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74" name="Rectangle 54"/>
          <p:cNvSpPr>
            <a:spLocks noChangeArrowheads="1"/>
          </p:cNvSpPr>
          <p:nvPr/>
        </p:nvSpPr>
        <p:spPr bwMode="auto">
          <a:xfrm>
            <a:off x="7308850" y="4365625"/>
            <a:ext cx="5762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79" name="Rectangle 59"/>
          <p:cNvSpPr>
            <a:spLocks noChangeArrowheads="1"/>
          </p:cNvSpPr>
          <p:nvPr/>
        </p:nvSpPr>
        <p:spPr bwMode="auto">
          <a:xfrm>
            <a:off x="4427538" y="4221163"/>
            <a:ext cx="720725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3926681" y="1936764"/>
            <a:ext cx="1476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</a:t>
            </a:r>
            <a:r>
              <a:rPr lang="es-ES" sz="18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parótida</a:t>
            </a:r>
          </a:p>
        </p:txBody>
      </p:sp>
      <p:sp>
        <p:nvSpPr>
          <p:cNvPr id="5176" name="Text Box 56"/>
          <p:cNvSpPr txBox="1">
            <a:spLocks noChangeArrowheads="1"/>
          </p:cNvSpPr>
          <p:nvPr/>
        </p:nvSpPr>
        <p:spPr bwMode="auto">
          <a:xfrm>
            <a:off x="4090988" y="4389408"/>
            <a:ext cx="111440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vesícula</a:t>
            </a:r>
          </a:p>
        </p:txBody>
      </p:sp>
      <p:sp>
        <p:nvSpPr>
          <p:cNvPr id="5175" name="Text Box 55"/>
          <p:cNvSpPr txBox="1">
            <a:spLocks noChangeArrowheads="1"/>
          </p:cNvSpPr>
          <p:nvPr/>
        </p:nvSpPr>
        <p:spPr bwMode="auto">
          <a:xfrm>
            <a:off x="4356100" y="4076700"/>
            <a:ext cx="882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hígado</a:t>
            </a:r>
          </a:p>
        </p:txBody>
      </p: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4427538" y="4892675"/>
            <a:ext cx="7906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colon</a:t>
            </a:r>
          </a:p>
        </p:txBody>
      </p:sp>
      <p:sp>
        <p:nvSpPr>
          <p:cNvPr id="5178" name="Text Box 58"/>
          <p:cNvSpPr txBox="1">
            <a:spLocks noChangeArrowheads="1"/>
          </p:cNvSpPr>
          <p:nvPr/>
        </p:nvSpPr>
        <p:spPr bwMode="auto">
          <a:xfrm>
            <a:off x="4067175" y="5510213"/>
            <a:ext cx="1109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apéndice</a:t>
            </a:r>
          </a:p>
        </p:txBody>
      </p:sp>
      <p:sp>
        <p:nvSpPr>
          <p:cNvPr id="5184" name="Rectangle 64"/>
          <p:cNvSpPr>
            <a:spLocks noChangeArrowheads="1"/>
          </p:cNvSpPr>
          <p:nvPr/>
        </p:nvSpPr>
        <p:spPr bwMode="auto">
          <a:xfrm>
            <a:off x="7164388" y="4508500"/>
            <a:ext cx="1223962" cy="1512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7164388" y="4244975"/>
            <a:ext cx="13067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estómago</a:t>
            </a:r>
          </a:p>
        </p:txBody>
      </p:sp>
      <p:sp>
        <p:nvSpPr>
          <p:cNvPr id="5182" name="Text Box 62"/>
          <p:cNvSpPr txBox="1">
            <a:spLocks noChangeArrowheads="1"/>
          </p:cNvSpPr>
          <p:nvPr/>
        </p:nvSpPr>
        <p:spPr bwMode="auto">
          <a:xfrm>
            <a:off x="7235825" y="5468938"/>
            <a:ext cx="83548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recto</a:t>
            </a:r>
          </a:p>
        </p:txBody>
      </p:sp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7308850" y="5757863"/>
            <a:ext cx="5413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ano</a:t>
            </a:r>
          </a:p>
        </p:txBody>
      </p:sp>
      <p:sp>
        <p:nvSpPr>
          <p:cNvPr id="5181" name="Text Box 61"/>
          <p:cNvSpPr txBox="1">
            <a:spLocks noChangeArrowheads="1"/>
          </p:cNvSpPr>
          <p:nvPr/>
        </p:nvSpPr>
        <p:spPr bwMode="auto">
          <a:xfrm>
            <a:off x="7164388" y="4797425"/>
            <a:ext cx="131318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i. delgado</a:t>
            </a:r>
          </a:p>
        </p:txBody>
      </p:sp>
      <p:sp>
        <p:nvSpPr>
          <p:cNvPr id="5180" name="Text Box 60"/>
          <p:cNvSpPr txBox="1">
            <a:spLocks noChangeArrowheads="1"/>
          </p:cNvSpPr>
          <p:nvPr/>
        </p:nvSpPr>
        <p:spPr bwMode="auto">
          <a:xfrm>
            <a:off x="7092950" y="4508500"/>
            <a:ext cx="1146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páncreas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7074187" y="2200436"/>
            <a:ext cx="17459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</a:t>
            </a:r>
            <a:r>
              <a:rPr lang="es-ES" sz="18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8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submaxilar</a:t>
            </a:r>
            <a:endParaRPr lang="es-ES" sz="1800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7451725" y="3055938"/>
            <a:ext cx="1117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esófago</a:t>
            </a: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52" grpId="0" animBg="1"/>
      <p:bldP spid="5153" grpId="0" animBg="1"/>
      <p:bldP spid="5160" grpId="0" animBg="1"/>
      <p:bldP spid="5161" grpId="0" animBg="1"/>
      <p:bldP spid="5171" grpId="0" animBg="1"/>
      <p:bldP spid="5172" grpId="0" animBg="1"/>
      <p:bldP spid="5173" grpId="0" animBg="1"/>
      <p:bldP spid="5174" grpId="0" animBg="1"/>
      <p:bldP spid="5179" grpId="0" animBg="1"/>
      <p:bldP spid="5167" grpId="0"/>
      <p:bldP spid="5176" grpId="0"/>
      <p:bldP spid="5175" grpId="0"/>
      <p:bldP spid="5177" grpId="0"/>
      <p:bldP spid="5178" grpId="0"/>
      <p:bldP spid="5184" grpId="0" animBg="1"/>
      <p:bldP spid="5170" grpId="0"/>
      <p:bldP spid="5182" grpId="0"/>
      <p:bldP spid="5183" grpId="0"/>
      <p:bldP spid="5181" grpId="0"/>
      <p:bldP spid="5180" grpId="0"/>
      <p:bldP spid="5168" grpId="0"/>
      <p:bldP spid="516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estructura tub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7" t="11951" r="33740"/>
          <a:stretch>
            <a:fillRect/>
          </a:stretch>
        </p:blipFill>
        <p:spPr>
          <a:xfrm>
            <a:off x="2873375" y="1268413"/>
            <a:ext cx="2419350" cy="5402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979613" y="3141663"/>
            <a:ext cx="1000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capa </a:t>
            </a:r>
          </a:p>
          <a:p>
            <a:r>
              <a:rPr lang="es-ES" sz="1800" b="0"/>
              <a:t>circular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725613" y="4803775"/>
            <a:ext cx="1393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capa </a:t>
            </a:r>
          </a:p>
          <a:p>
            <a:pPr algn="ctr"/>
            <a:r>
              <a:rPr lang="es-ES" sz="1800" b="0"/>
              <a:t>longitudinal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5435600" y="3810000"/>
            <a:ext cx="11334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0" dirty="0"/>
              <a:t>2. Capa </a:t>
            </a:r>
          </a:p>
          <a:p>
            <a:r>
              <a:rPr lang="es-ES" sz="2000" b="0" dirty="0"/>
              <a:t>  m</a:t>
            </a:r>
            <a:r>
              <a:rPr lang="es-ES" sz="2000" b="0" dirty="0" smtClean="0"/>
              <a:t>. liso</a:t>
            </a:r>
            <a:endParaRPr lang="es-ES" sz="2000" b="0" dirty="0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5292725" y="5686425"/>
            <a:ext cx="12922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0"/>
              <a:t>1. Serosa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6588125" y="979488"/>
            <a:ext cx="2007281" cy="369332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ESTRUCTURA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364163" y="1941513"/>
            <a:ext cx="13811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0"/>
              <a:t>4. Mucosa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331913" y="2228850"/>
            <a:ext cx="18129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0"/>
              <a:t>3. Submucosa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755650" y="6921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80" name="Oval 36"/>
          <p:cNvSpPr>
            <a:spLocks noChangeArrowheads="1"/>
          </p:cNvSpPr>
          <p:nvPr/>
        </p:nvSpPr>
        <p:spPr bwMode="auto">
          <a:xfrm>
            <a:off x="5076825" y="1268413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5003800" y="1196975"/>
            <a:ext cx="6873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LUZ</a:t>
            </a:r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>
            <a:off x="5292725" y="3068638"/>
            <a:ext cx="0" cy="23764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1403350" y="3789363"/>
            <a:ext cx="1849438" cy="336550"/>
          </a:xfrm>
          <a:prstGeom prst="rect">
            <a:avLst/>
          </a:prstGeom>
          <a:solidFill>
            <a:srgbClr val="FFCE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P. MIENTÉRICO</a:t>
            </a:r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5148263" y="2492375"/>
            <a:ext cx="1719262" cy="336550"/>
          </a:xfrm>
          <a:prstGeom prst="rect">
            <a:avLst/>
          </a:prstGeom>
          <a:solidFill>
            <a:srgbClr val="FFCE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P.SUBMUCOSO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6239556" y="468313"/>
            <a:ext cx="2355850" cy="396875"/>
          </a:xfrm>
          <a:prstGeom prst="rect">
            <a:avLst/>
          </a:prstGeom>
          <a:solidFill>
            <a:srgbClr val="85C8CD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/>
              <a:t>II MORFOLOGÍA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/>
      <p:bldP spid="6158" grpId="0"/>
      <p:bldP spid="6162" grpId="0" animBg="1"/>
      <p:bldP spid="6163" grpId="0" animBg="1"/>
      <p:bldP spid="6169" grpId="0" animBg="1"/>
      <p:bldP spid="6156" grpId="0" animBg="1"/>
      <p:bldP spid="6184" grpId="0" animBg="1"/>
      <p:bldP spid="618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9" t="14484" r="25157" b="3513"/>
          <a:stretch>
            <a:fillRect/>
          </a:stretch>
        </p:blipFill>
        <p:spPr bwMode="auto">
          <a:xfrm>
            <a:off x="5508625" y="1557040"/>
            <a:ext cx="2879725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342900" y="1555750"/>
            <a:ext cx="10080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415925" y="2492375"/>
            <a:ext cx="15113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6" name="Rectangle 10"/>
          <p:cNvSpPr>
            <a:spLocks noChangeArrowheads="1"/>
          </p:cNvSpPr>
          <p:nvPr/>
        </p:nvSpPr>
        <p:spPr bwMode="auto">
          <a:xfrm>
            <a:off x="487363" y="2978150"/>
            <a:ext cx="25923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2843213" y="3429000"/>
            <a:ext cx="984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latin typeface="Arial" charset="0"/>
              </a:rPr>
              <a:t>epiplón </a:t>
            </a:r>
          </a:p>
          <a:p>
            <a:r>
              <a:rPr lang="es-ES" sz="1800" b="0">
                <a:latin typeface="Arial" charset="0"/>
              </a:rPr>
              <a:t>mayor</a:t>
            </a:r>
          </a:p>
        </p:txBody>
      </p:sp>
      <p:sp>
        <p:nvSpPr>
          <p:cNvPr id="86034" name="Rectangle 18"/>
          <p:cNvSpPr>
            <a:spLocks noChangeArrowheads="1"/>
          </p:cNvSpPr>
          <p:nvPr/>
        </p:nvSpPr>
        <p:spPr bwMode="auto">
          <a:xfrm>
            <a:off x="1476375" y="1700213"/>
            <a:ext cx="1655763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6597167" y="908050"/>
            <a:ext cx="200728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ESTRUCTURA</a:t>
            </a:r>
          </a:p>
        </p:txBody>
      </p:sp>
      <p:sp>
        <p:nvSpPr>
          <p:cNvPr id="86043" name="Rectangle 27"/>
          <p:cNvSpPr>
            <a:spLocks noChangeArrowheads="1"/>
          </p:cNvSpPr>
          <p:nvPr/>
        </p:nvSpPr>
        <p:spPr bwMode="auto">
          <a:xfrm>
            <a:off x="4787900" y="1846263"/>
            <a:ext cx="936625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44" name="Rectangle 28"/>
          <p:cNvSpPr>
            <a:spLocks noChangeArrowheads="1"/>
          </p:cNvSpPr>
          <p:nvPr/>
        </p:nvSpPr>
        <p:spPr bwMode="auto">
          <a:xfrm>
            <a:off x="8243888" y="2709863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40" name="Text Box 24"/>
          <p:cNvSpPr txBox="1">
            <a:spLocks noChangeArrowheads="1"/>
          </p:cNvSpPr>
          <p:nvPr/>
        </p:nvSpPr>
        <p:spPr bwMode="auto">
          <a:xfrm>
            <a:off x="630771" y="597421"/>
            <a:ext cx="192087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 dirty="0"/>
              <a:t>1. Serosa o </a:t>
            </a:r>
          </a:p>
          <a:p>
            <a:r>
              <a:rPr lang="es-MX" sz="2400" b="0" dirty="0"/>
              <a:t>   adventicia</a:t>
            </a:r>
          </a:p>
        </p:txBody>
      </p:sp>
      <p:sp>
        <p:nvSpPr>
          <p:cNvPr id="86048" name="Oval 32"/>
          <p:cNvSpPr>
            <a:spLocks noChangeArrowheads="1"/>
          </p:cNvSpPr>
          <p:nvPr/>
        </p:nvSpPr>
        <p:spPr bwMode="auto">
          <a:xfrm>
            <a:off x="8027988" y="3141663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86050" name="Picture 34" descr="img5"/>
          <p:cNvPicPr>
            <a:picLocks noChangeAspect="1" noChangeArrowheads="1"/>
          </p:cNvPicPr>
          <p:nvPr/>
        </p:nvPicPr>
        <p:blipFill>
          <a:blip r:embed="rId3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36" y="1770609"/>
            <a:ext cx="4578870" cy="388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51" name="Oval 35"/>
          <p:cNvSpPr>
            <a:spLocks noChangeArrowheads="1"/>
          </p:cNvSpPr>
          <p:nvPr/>
        </p:nvSpPr>
        <p:spPr bwMode="auto">
          <a:xfrm>
            <a:off x="5435600" y="3429000"/>
            <a:ext cx="3603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52" name="Text Box 36"/>
          <p:cNvSpPr txBox="1">
            <a:spLocks noChangeArrowheads="1"/>
          </p:cNvSpPr>
          <p:nvPr/>
        </p:nvSpPr>
        <p:spPr bwMode="auto">
          <a:xfrm>
            <a:off x="4737100" y="3573463"/>
            <a:ext cx="987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epiplón </a:t>
            </a:r>
          </a:p>
          <a:p>
            <a:r>
              <a:rPr lang="es-ES" sz="1800" b="0"/>
              <a:t>mayor</a:t>
            </a:r>
          </a:p>
        </p:txBody>
      </p:sp>
      <p:sp>
        <p:nvSpPr>
          <p:cNvPr id="86053" name="Oval 37"/>
          <p:cNvSpPr>
            <a:spLocks noChangeArrowheads="1"/>
          </p:cNvSpPr>
          <p:nvPr/>
        </p:nvSpPr>
        <p:spPr bwMode="auto">
          <a:xfrm>
            <a:off x="5435600" y="4797425"/>
            <a:ext cx="5762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54" name="Oval 38"/>
          <p:cNvSpPr>
            <a:spLocks noChangeArrowheads="1"/>
          </p:cNvSpPr>
          <p:nvPr/>
        </p:nvSpPr>
        <p:spPr bwMode="auto">
          <a:xfrm>
            <a:off x="5435600" y="5661025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57" name="Line 41"/>
          <p:cNvSpPr>
            <a:spLocks noChangeShapeType="1"/>
          </p:cNvSpPr>
          <p:nvPr/>
        </p:nvSpPr>
        <p:spPr bwMode="auto">
          <a:xfrm>
            <a:off x="5795962" y="2205037"/>
            <a:ext cx="504825" cy="1588"/>
          </a:xfrm>
          <a:prstGeom prst="line">
            <a:avLst/>
          </a:prstGeom>
          <a:noFill/>
          <a:ln w="57150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58" name="Line 42"/>
          <p:cNvSpPr>
            <a:spLocks noChangeShapeType="1"/>
          </p:cNvSpPr>
          <p:nvPr/>
        </p:nvSpPr>
        <p:spPr bwMode="auto">
          <a:xfrm>
            <a:off x="5724525" y="2997200"/>
            <a:ext cx="503238" cy="422"/>
          </a:xfrm>
          <a:prstGeom prst="line">
            <a:avLst/>
          </a:prstGeom>
          <a:noFill/>
          <a:ln w="57150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59" name="Line 43"/>
          <p:cNvSpPr>
            <a:spLocks noChangeShapeType="1"/>
          </p:cNvSpPr>
          <p:nvPr/>
        </p:nvSpPr>
        <p:spPr bwMode="auto">
          <a:xfrm>
            <a:off x="6875463" y="2852738"/>
            <a:ext cx="1296987" cy="0"/>
          </a:xfrm>
          <a:prstGeom prst="line">
            <a:avLst/>
          </a:prstGeom>
          <a:noFill/>
          <a:ln w="28575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60" name="Line 44"/>
          <p:cNvSpPr>
            <a:spLocks noChangeShapeType="1"/>
          </p:cNvSpPr>
          <p:nvPr/>
        </p:nvSpPr>
        <p:spPr bwMode="auto">
          <a:xfrm>
            <a:off x="6588125" y="3284538"/>
            <a:ext cx="1512888" cy="0"/>
          </a:xfrm>
          <a:prstGeom prst="line">
            <a:avLst/>
          </a:prstGeom>
          <a:noFill/>
          <a:ln w="28575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61" name="Line 45"/>
          <p:cNvSpPr>
            <a:spLocks noChangeShapeType="1"/>
          </p:cNvSpPr>
          <p:nvPr/>
        </p:nvSpPr>
        <p:spPr bwMode="auto">
          <a:xfrm>
            <a:off x="7524750" y="5373216"/>
            <a:ext cx="863600" cy="0"/>
          </a:xfrm>
          <a:prstGeom prst="line">
            <a:avLst/>
          </a:prstGeom>
          <a:noFill/>
          <a:ln w="57150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65" name="Line 49"/>
          <p:cNvSpPr>
            <a:spLocks noChangeShapeType="1"/>
          </p:cNvSpPr>
          <p:nvPr/>
        </p:nvSpPr>
        <p:spPr bwMode="auto">
          <a:xfrm>
            <a:off x="5795963" y="3645024"/>
            <a:ext cx="504824" cy="1464"/>
          </a:xfrm>
          <a:prstGeom prst="line">
            <a:avLst/>
          </a:prstGeom>
          <a:noFill/>
          <a:ln w="57150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66" name="Line 50"/>
          <p:cNvSpPr>
            <a:spLocks noChangeShapeType="1"/>
          </p:cNvSpPr>
          <p:nvPr/>
        </p:nvSpPr>
        <p:spPr bwMode="auto">
          <a:xfrm flipV="1">
            <a:off x="5867400" y="5373688"/>
            <a:ext cx="1081088" cy="360362"/>
          </a:xfrm>
          <a:prstGeom prst="line">
            <a:avLst/>
          </a:prstGeom>
          <a:noFill/>
          <a:ln w="28575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33" name="Text Box 17"/>
          <p:cNvSpPr txBox="1">
            <a:spLocks noChangeArrowheads="1"/>
          </p:cNvSpPr>
          <p:nvPr/>
        </p:nvSpPr>
        <p:spPr bwMode="auto">
          <a:xfrm>
            <a:off x="4140200" y="4149725"/>
            <a:ext cx="1370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mesenterio</a:t>
            </a: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4427538" y="4508500"/>
            <a:ext cx="1198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peritoneo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4538663" y="5157788"/>
            <a:ext cx="1257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cavidad </a:t>
            </a:r>
          </a:p>
          <a:p>
            <a:r>
              <a:rPr lang="es-ES" sz="1800" b="0"/>
              <a:t>peritoneal</a:t>
            </a:r>
          </a:p>
        </p:txBody>
      </p:sp>
      <p:sp>
        <p:nvSpPr>
          <p:cNvPr id="86067" name="Oval 51"/>
          <p:cNvSpPr>
            <a:spLocks noChangeArrowheads="1"/>
          </p:cNvSpPr>
          <p:nvPr/>
        </p:nvSpPr>
        <p:spPr bwMode="auto">
          <a:xfrm>
            <a:off x="6084888" y="4149725"/>
            <a:ext cx="647700" cy="792163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68" name="Oval 52"/>
          <p:cNvSpPr>
            <a:spLocks noChangeArrowheads="1"/>
          </p:cNvSpPr>
          <p:nvPr/>
        </p:nvSpPr>
        <p:spPr bwMode="auto">
          <a:xfrm>
            <a:off x="2698750" y="2709863"/>
            <a:ext cx="1512887" cy="26638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6248598" y="380355"/>
            <a:ext cx="2355850" cy="396875"/>
          </a:xfrm>
          <a:prstGeom prst="rect">
            <a:avLst/>
          </a:prstGeom>
          <a:solidFill>
            <a:srgbClr val="85C8CD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/>
              <a:t>II MORFOLOGÍA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53" name="Oval 17"/>
          <p:cNvSpPr>
            <a:spLocks noChangeArrowheads="1"/>
          </p:cNvSpPr>
          <p:nvPr/>
        </p:nvSpPr>
        <p:spPr bwMode="auto">
          <a:xfrm>
            <a:off x="7812409" y="3357563"/>
            <a:ext cx="1008063" cy="1062037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990033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2000" b="0"/>
          </a:p>
        </p:txBody>
      </p:sp>
      <p:sp>
        <p:nvSpPr>
          <p:cNvPr id="91149" name="Rectangle 13"/>
          <p:cNvSpPr>
            <a:spLocks noChangeArrowheads="1"/>
          </p:cNvSpPr>
          <p:nvPr/>
        </p:nvSpPr>
        <p:spPr bwMode="auto">
          <a:xfrm>
            <a:off x="2268538" y="0"/>
            <a:ext cx="2087562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91138" name="Picture 2" descr="estructura tub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5" t="10887" r="32535"/>
          <a:stretch>
            <a:fillRect/>
          </a:stretch>
        </p:blipFill>
        <p:spPr>
          <a:xfrm>
            <a:off x="5895975" y="1773238"/>
            <a:ext cx="1873250" cy="4032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4043363" y="2038350"/>
            <a:ext cx="1803400" cy="3009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/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5086350" y="2349500"/>
            <a:ext cx="1069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submucosa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5292725" y="3170238"/>
            <a:ext cx="82867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dirty="0"/>
              <a:t>capa </a:t>
            </a:r>
          </a:p>
          <a:p>
            <a:r>
              <a:rPr lang="es-ES" dirty="0"/>
              <a:t>circular</a:t>
            </a: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5237163" y="4149725"/>
            <a:ext cx="1135062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es-ES" dirty="0"/>
              <a:t>capa </a:t>
            </a:r>
          </a:p>
          <a:p>
            <a:pPr algn="ctr"/>
            <a:r>
              <a:rPr lang="es-ES" dirty="0"/>
              <a:t>longitudinal</a:t>
            </a:r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7762378" y="3429000"/>
            <a:ext cx="111120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 </a:t>
            </a:r>
          </a:p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músculo</a:t>
            </a:r>
          </a:p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liso</a:t>
            </a:r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7920038" y="5048250"/>
            <a:ext cx="736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serosa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6631180" y="908720"/>
            <a:ext cx="2007281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ESTRUCTURA</a:t>
            </a:r>
          </a:p>
        </p:txBody>
      </p:sp>
      <p:sp>
        <p:nvSpPr>
          <p:cNvPr id="91150" name="Text Box 14"/>
          <p:cNvSpPr txBox="1">
            <a:spLocks noChangeArrowheads="1"/>
          </p:cNvSpPr>
          <p:nvPr/>
        </p:nvSpPr>
        <p:spPr bwMode="auto">
          <a:xfrm>
            <a:off x="7740650" y="2303463"/>
            <a:ext cx="784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mucosa</a:t>
            </a:r>
          </a:p>
        </p:txBody>
      </p:sp>
      <p:pic>
        <p:nvPicPr>
          <p:cNvPr id="91157" name="Picture 21" descr="plexo mienterico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43188"/>
            <a:ext cx="4932362" cy="3287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59" name="Rectangle 23"/>
          <p:cNvSpPr>
            <a:spLocks noChangeArrowheads="1"/>
          </p:cNvSpPr>
          <p:nvPr/>
        </p:nvSpPr>
        <p:spPr bwMode="auto">
          <a:xfrm>
            <a:off x="7553325" y="1773238"/>
            <a:ext cx="3587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0" name="Text Box 24"/>
          <p:cNvSpPr txBox="1">
            <a:spLocks noChangeArrowheads="1"/>
          </p:cNvSpPr>
          <p:nvPr/>
        </p:nvSpPr>
        <p:spPr bwMode="auto">
          <a:xfrm>
            <a:off x="7453313" y="1773238"/>
            <a:ext cx="636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/>
              <a:t>LUZ</a:t>
            </a:r>
          </a:p>
        </p:txBody>
      </p:sp>
      <p:sp>
        <p:nvSpPr>
          <p:cNvPr id="91162" name="Freeform 26"/>
          <p:cNvSpPr>
            <a:spLocks/>
          </p:cNvSpPr>
          <p:nvPr/>
        </p:nvSpPr>
        <p:spPr bwMode="auto">
          <a:xfrm>
            <a:off x="3132138" y="3886993"/>
            <a:ext cx="3384550" cy="334169"/>
          </a:xfrm>
          <a:custGeom>
            <a:avLst/>
            <a:gdLst>
              <a:gd name="T0" fmla="*/ 2132 w 2132"/>
              <a:gd name="T1" fmla="*/ 205 h 341"/>
              <a:gd name="T2" fmla="*/ 907 w 2132"/>
              <a:gd name="T3" fmla="*/ 23 h 341"/>
              <a:gd name="T4" fmla="*/ 0 w 2132"/>
              <a:gd name="T5" fmla="*/ 34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2" h="341">
                <a:moveTo>
                  <a:pt x="2132" y="205"/>
                </a:moveTo>
                <a:cubicBezTo>
                  <a:pt x="1697" y="102"/>
                  <a:pt x="1262" y="0"/>
                  <a:pt x="907" y="23"/>
                </a:cubicBezTo>
                <a:cubicBezTo>
                  <a:pt x="552" y="46"/>
                  <a:pt x="151" y="288"/>
                  <a:pt x="0" y="34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1165" name="Text Box 29"/>
          <p:cNvSpPr txBox="1">
            <a:spLocks noChangeArrowheads="1"/>
          </p:cNvSpPr>
          <p:nvPr/>
        </p:nvSpPr>
        <p:spPr bwMode="auto">
          <a:xfrm>
            <a:off x="251520" y="1888843"/>
            <a:ext cx="22701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/>
              <a:t>2. Músculo liso</a:t>
            </a:r>
          </a:p>
        </p:txBody>
      </p:sp>
      <p:sp>
        <p:nvSpPr>
          <p:cNvPr id="2" name="1 CuadroTexto"/>
          <p:cNvSpPr txBox="1"/>
          <p:nvPr/>
        </p:nvSpPr>
        <p:spPr>
          <a:xfrm rot="1182163">
            <a:off x="1528203" y="3058208"/>
            <a:ext cx="1553177" cy="461665"/>
          </a:xfrm>
          <a:prstGeom prst="rect">
            <a:avLst/>
          </a:prstGeom>
          <a:solidFill>
            <a:srgbClr val="FFB7C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/>
              <a:t>Capa interna </a:t>
            </a:r>
          </a:p>
          <a:p>
            <a:pPr algn="ctr"/>
            <a:r>
              <a:rPr lang="es-VE" sz="1200" dirty="0" smtClean="0"/>
              <a:t>circular</a:t>
            </a:r>
            <a:endParaRPr lang="es-VE" sz="1200" dirty="0"/>
          </a:p>
        </p:txBody>
      </p:sp>
      <p:sp>
        <p:nvSpPr>
          <p:cNvPr id="25" name="24 CuadroTexto"/>
          <p:cNvSpPr txBox="1"/>
          <p:nvPr/>
        </p:nvSpPr>
        <p:spPr>
          <a:xfrm rot="854197">
            <a:off x="2669706" y="4638129"/>
            <a:ext cx="1641181" cy="461665"/>
          </a:xfrm>
          <a:prstGeom prst="rect">
            <a:avLst/>
          </a:prstGeom>
          <a:solidFill>
            <a:srgbClr val="FFB7C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/>
              <a:t>Capa externa </a:t>
            </a:r>
          </a:p>
          <a:p>
            <a:pPr algn="ctr"/>
            <a:r>
              <a:rPr lang="es-VE" sz="1200" dirty="0" err="1" smtClean="0"/>
              <a:t>longit</a:t>
            </a:r>
            <a:r>
              <a:rPr lang="es-VE" sz="1200" dirty="0" smtClean="0"/>
              <a:t>. </a:t>
            </a:r>
            <a:endParaRPr lang="es-VE" sz="1200" dirty="0"/>
          </a:p>
        </p:txBody>
      </p:sp>
      <p:sp>
        <p:nvSpPr>
          <p:cNvPr id="3" name="2 Cerrar llave"/>
          <p:cNvSpPr/>
          <p:nvPr/>
        </p:nvSpPr>
        <p:spPr bwMode="auto">
          <a:xfrm rot="2103203" flipH="1">
            <a:off x="1281675" y="2419010"/>
            <a:ext cx="363839" cy="1966793"/>
          </a:xfrm>
          <a:prstGeom prst="rightBrace">
            <a:avLst>
              <a:gd name="adj1" fmla="val 8333"/>
              <a:gd name="adj2" fmla="val 50892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6300788" y="439837"/>
            <a:ext cx="2355850" cy="396875"/>
          </a:xfrm>
          <a:prstGeom prst="rect">
            <a:avLst/>
          </a:prstGeom>
          <a:solidFill>
            <a:srgbClr val="85C8CD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/>
              <a:t>II MORFOLOGÍA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1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62" grpId="0" animBg="1"/>
      <p:bldP spid="2" grpId="0" animBg="1"/>
      <p:bldP spid="25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400175" y="1244600"/>
            <a:ext cx="6364288" cy="4552950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 algn="ctr"/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48134" name="Picture 6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38" y="4105615"/>
            <a:ext cx="1039812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93" name="Text Box 29"/>
          <p:cNvSpPr txBox="1">
            <a:spLocks noChangeArrowheads="1"/>
          </p:cNvSpPr>
          <p:nvPr/>
        </p:nvSpPr>
        <p:spPr bwMode="auto">
          <a:xfrm>
            <a:off x="6881813" y="379998"/>
            <a:ext cx="188705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2. ESTRUCTURA</a:t>
            </a:r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6" t="11411" r="22552"/>
          <a:stretch>
            <a:fillRect/>
          </a:stretch>
        </p:blipFill>
        <p:spPr bwMode="auto">
          <a:xfrm>
            <a:off x="2487613" y="1201738"/>
            <a:ext cx="4392612" cy="506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2195513" y="1125538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73" name="Rectangle 9"/>
          <p:cNvSpPr>
            <a:spLocks noChangeArrowheads="1"/>
          </p:cNvSpPr>
          <p:nvPr/>
        </p:nvSpPr>
        <p:spPr bwMode="auto">
          <a:xfrm>
            <a:off x="1692275" y="1846263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1571625" y="1825625"/>
            <a:ext cx="995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/>
              <a:t>Epitelio</a:t>
            </a:r>
          </a:p>
        </p:txBody>
      </p:sp>
      <p:sp>
        <p:nvSpPr>
          <p:cNvPr id="88075" name="Rectangle 11"/>
          <p:cNvSpPr>
            <a:spLocks noChangeArrowheads="1"/>
          </p:cNvSpPr>
          <p:nvPr/>
        </p:nvSpPr>
        <p:spPr bwMode="auto">
          <a:xfrm>
            <a:off x="1619250" y="2854325"/>
            <a:ext cx="936625" cy="1728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76" name="Text Box 12"/>
          <p:cNvSpPr txBox="1">
            <a:spLocks noChangeArrowheads="1"/>
          </p:cNvSpPr>
          <p:nvPr/>
        </p:nvSpPr>
        <p:spPr bwMode="auto">
          <a:xfrm>
            <a:off x="1747838" y="2713038"/>
            <a:ext cx="8842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/>
              <a:t>vaso </a:t>
            </a:r>
          </a:p>
          <a:p>
            <a:pPr algn="ctr"/>
            <a:r>
              <a:rPr lang="es-ES"/>
              <a:t>linfático</a:t>
            </a:r>
          </a:p>
        </p:txBody>
      </p:sp>
      <p:sp>
        <p:nvSpPr>
          <p:cNvPr id="88077" name="Text Box 13"/>
          <p:cNvSpPr txBox="1">
            <a:spLocks noChangeArrowheads="1"/>
          </p:cNvSpPr>
          <p:nvPr/>
        </p:nvSpPr>
        <p:spPr bwMode="auto">
          <a:xfrm>
            <a:off x="1666875" y="3289300"/>
            <a:ext cx="9318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Lámina </a:t>
            </a:r>
          </a:p>
          <a:p>
            <a:pPr algn="ctr"/>
            <a:r>
              <a:rPr lang="es-ES" sz="1600"/>
              <a:t>propia</a:t>
            </a:r>
          </a:p>
        </p:txBody>
      </p:sp>
      <p:sp>
        <p:nvSpPr>
          <p:cNvPr id="88078" name="Text Box 14"/>
          <p:cNvSpPr txBox="1">
            <a:spLocks noChangeArrowheads="1"/>
          </p:cNvSpPr>
          <p:nvPr/>
        </p:nvSpPr>
        <p:spPr bwMode="auto">
          <a:xfrm>
            <a:off x="611188" y="3836988"/>
            <a:ext cx="1976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i="1"/>
              <a:t>Muscularis mucosa</a:t>
            </a:r>
          </a:p>
        </p:txBody>
      </p:sp>
      <p:sp>
        <p:nvSpPr>
          <p:cNvPr id="88079" name="Text Box 15"/>
          <p:cNvSpPr txBox="1">
            <a:spLocks noChangeArrowheads="1"/>
          </p:cNvSpPr>
          <p:nvPr/>
        </p:nvSpPr>
        <p:spPr bwMode="auto">
          <a:xfrm>
            <a:off x="327966" y="4221163"/>
            <a:ext cx="2234906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/>
              <a:t>3. Submucosa</a:t>
            </a:r>
          </a:p>
        </p:txBody>
      </p:sp>
      <p:sp>
        <p:nvSpPr>
          <p:cNvPr id="88080" name="Rectangle 16"/>
          <p:cNvSpPr>
            <a:spLocks noChangeArrowheads="1"/>
          </p:cNvSpPr>
          <p:nvPr/>
        </p:nvSpPr>
        <p:spPr bwMode="auto">
          <a:xfrm>
            <a:off x="1835150" y="494188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1" name="Rectangle 17"/>
          <p:cNvSpPr>
            <a:spLocks noChangeArrowheads="1"/>
          </p:cNvSpPr>
          <p:nvPr/>
        </p:nvSpPr>
        <p:spPr bwMode="auto">
          <a:xfrm>
            <a:off x="1619250" y="5518150"/>
            <a:ext cx="9366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2" name="Rectangle 18"/>
          <p:cNvSpPr>
            <a:spLocks noChangeArrowheads="1"/>
          </p:cNvSpPr>
          <p:nvPr/>
        </p:nvSpPr>
        <p:spPr bwMode="auto">
          <a:xfrm>
            <a:off x="1835150" y="5878513"/>
            <a:ext cx="6492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3" name="Text Box 19"/>
          <p:cNvSpPr txBox="1">
            <a:spLocks noChangeArrowheads="1"/>
          </p:cNvSpPr>
          <p:nvPr/>
        </p:nvSpPr>
        <p:spPr bwMode="auto">
          <a:xfrm>
            <a:off x="1603375" y="5832475"/>
            <a:ext cx="8556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99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Serosa</a:t>
            </a:r>
          </a:p>
        </p:txBody>
      </p:sp>
      <p:sp>
        <p:nvSpPr>
          <p:cNvPr id="88084" name="Text Box 20"/>
          <p:cNvSpPr txBox="1">
            <a:spLocks noChangeArrowheads="1"/>
          </p:cNvSpPr>
          <p:nvPr/>
        </p:nvSpPr>
        <p:spPr bwMode="auto">
          <a:xfrm>
            <a:off x="1114425" y="5429250"/>
            <a:ext cx="142875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/>
              <a:t>m. longitudinal</a:t>
            </a: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1408113" y="4941888"/>
            <a:ext cx="112236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/>
              <a:t>m. circular</a:t>
            </a:r>
          </a:p>
        </p:txBody>
      </p:sp>
      <p:sp>
        <p:nvSpPr>
          <p:cNvPr id="88086" name="Rectangle 22"/>
          <p:cNvSpPr>
            <a:spLocks noChangeArrowheads="1"/>
          </p:cNvSpPr>
          <p:nvPr/>
        </p:nvSpPr>
        <p:spPr bwMode="auto">
          <a:xfrm>
            <a:off x="6948488" y="3933825"/>
            <a:ext cx="7921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7" name="Rectangle 23"/>
          <p:cNvSpPr>
            <a:spLocks noChangeArrowheads="1"/>
          </p:cNvSpPr>
          <p:nvPr/>
        </p:nvSpPr>
        <p:spPr bwMode="auto">
          <a:xfrm>
            <a:off x="6875463" y="508635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8" name="Rectangle 24"/>
          <p:cNvSpPr>
            <a:spLocks noChangeArrowheads="1"/>
          </p:cNvSpPr>
          <p:nvPr/>
        </p:nvSpPr>
        <p:spPr bwMode="auto">
          <a:xfrm>
            <a:off x="6372225" y="56626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9" name="Text Box 25"/>
          <p:cNvSpPr txBox="1">
            <a:spLocks noChangeArrowheads="1"/>
          </p:cNvSpPr>
          <p:nvPr/>
        </p:nvSpPr>
        <p:spPr bwMode="auto">
          <a:xfrm>
            <a:off x="6946900" y="3937000"/>
            <a:ext cx="863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/>
              <a:t>arteria </a:t>
            </a:r>
          </a:p>
          <a:p>
            <a:pPr algn="ctr"/>
            <a:r>
              <a:rPr lang="es-ES"/>
              <a:t>y vena</a:t>
            </a:r>
          </a:p>
        </p:txBody>
      </p:sp>
      <p:sp>
        <p:nvSpPr>
          <p:cNvPr id="88090" name="Text Box 26"/>
          <p:cNvSpPr txBox="1">
            <a:spLocks noChangeArrowheads="1"/>
          </p:cNvSpPr>
          <p:nvPr/>
        </p:nvSpPr>
        <p:spPr bwMode="auto">
          <a:xfrm>
            <a:off x="6664325" y="5018088"/>
            <a:ext cx="1079500" cy="517525"/>
          </a:xfrm>
          <a:prstGeom prst="rect">
            <a:avLst/>
          </a:prstGeom>
          <a:solidFill>
            <a:srgbClr val="FFCE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plexo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submucoso</a:t>
            </a:r>
          </a:p>
        </p:txBody>
      </p:sp>
      <p:sp>
        <p:nvSpPr>
          <p:cNvPr id="88091" name="Text Box 27"/>
          <p:cNvSpPr txBox="1">
            <a:spLocks noChangeArrowheads="1"/>
          </p:cNvSpPr>
          <p:nvPr/>
        </p:nvSpPr>
        <p:spPr bwMode="auto">
          <a:xfrm>
            <a:off x="6303963" y="5594350"/>
            <a:ext cx="1079500" cy="517525"/>
          </a:xfrm>
          <a:prstGeom prst="rect">
            <a:avLst/>
          </a:prstGeom>
          <a:solidFill>
            <a:srgbClr val="FFCE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plexo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mientérico</a:t>
            </a:r>
          </a:p>
        </p:txBody>
      </p:sp>
      <p:sp>
        <p:nvSpPr>
          <p:cNvPr id="88095" name="Line 31"/>
          <p:cNvSpPr>
            <a:spLocks noChangeShapeType="1"/>
          </p:cNvSpPr>
          <p:nvPr/>
        </p:nvSpPr>
        <p:spPr bwMode="auto">
          <a:xfrm>
            <a:off x="6731000" y="1268413"/>
            <a:ext cx="0" cy="2160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8096" name="Text Box 32"/>
          <p:cNvSpPr txBox="1">
            <a:spLocks noChangeArrowheads="1"/>
          </p:cNvSpPr>
          <p:nvPr/>
        </p:nvSpPr>
        <p:spPr bwMode="auto">
          <a:xfrm>
            <a:off x="6918807" y="1773238"/>
            <a:ext cx="1837362" cy="52322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s-MX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Mucosa</a:t>
            </a:r>
            <a:endParaRPr lang="es-MX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097" name="Text Box 33"/>
          <p:cNvSpPr txBox="1">
            <a:spLocks noChangeArrowheads="1"/>
          </p:cNvSpPr>
          <p:nvPr/>
        </p:nvSpPr>
        <p:spPr bwMode="auto">
          <a:xfrm>
            <a:off x="6659563" y="2133600"/>
            <a:ext cx="280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b="0"/>
              <a:t>&gt;</a:t>
            </a:r>
          </a:p>
        </p:txBody>
      </p:sp>
      <p:sp>
        <p:nvSpPr>
          <p:cNvPr id="88099" name="Rectangle 35"/>
          <p:cNvSpPr>
            <a:spLocks noChangeArrowheads="1"/>
          </p:cNvSpPr>
          <p:nvPr/>
        </p:nvSpPr>
        <p:spPr bwMode="auto">
          <a:xfrm>
            <a:off x="2487613" y="1417638"/>
            <a:ext cx="360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100" name="Text Box 36"/>
          <p:cNvSpPr txBox="1">
            <a:spLocks noChangeArrowheads="1"/>
          </p:cNvSpPr>
          <p:nvPr/>
        </p:nvSpPr>
        <p:spPr bwMode="auto">
          <a:xfrm>
            <a:off x="125888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8107" name="Text Box 43"/>
          <p:cNvSpPr txBox="1">
            <a:spLocks noChangeArrowheads="1"/>
          </p:cNvSpPr>
          <p:nvPr/>
        </p:nvSpPr>
        <p:spPr bwMode="auto">
          <a:xfrm>
            <a:off x="4356100" y="620713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/>
              <a:t>LUZ</a:t>
            </a: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9" grpId="0" animBg="1"/>
      <p:bldP spid="88095" grpId="0" animBg="1"/>
      <p:bldP spid="88096" grpId="0" animBg="1"/>
      <p:bldP spid="8809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7053112" y="306973"/>
            <a:ext cx="1887055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2. ESTRUCTURA</a:t>
            </a:r>
          </a:p>
        </p:txBody>
      </p:sp>
      <p:pic>
        <p:nvPicPr>
          <p:cNvPr id="129029" name="Picture 5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45" t="11411" r="25447" b="35785"/>
          <a:stretch>
            <a:fillRect/>
          </a:stretch>
        </p:blipFill>
        <p:spPr bwMode="auto">
          <a:xfrm>
            <a:off x="1871663" y="1125538"/>
            <a:ext cx="5400675" cy="52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7399338" y="2626995"/>
            <a:ext cx="12922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Epitelio</a:t>
            </a:r>
          </a:p>
        </p:txBody>
      </p:sp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755650" y="3133725"/>
            <a:ext cx="941388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1600"/>
              <a:t>Lámina </a:t>
            </a:r>
          </a:p>
          <a:p>
            <a:pPr algn="ctr"/>
            <a:r>
              <a:rPr lang="es-ES" sz="1600"/>
              <a:t>propia</a:t>
            </a:r>
          </a:p>
        </p:txBody>
      </p:sp>
      <p:sp>
        <p:nvSpPr>
          <p:cNvPr id="129036" name="Text Box 12"/>
          <p:cNvSpPr txBox="1">
            <a:spLocks noChangeArrowheads="1"/>
          </p:cNvSpPr>
          <p:nvPr/>
        </p:nvSpPr>
        <p:spPr bwMode="auto">
          <a:xfrm>
            <a:off x="247292" y="5050790"/>
            <a:ext cx="1300163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1600" i="1"/>
              <a:t>Muscularis </a:t>
            </a:r>
          </a:p>
          <a:p>
            <a:pPr algn="ctr"/>
            <a:r>
              <a:rPr lang="es-ES" sz="1600" i="1"/>
              <a:t>mucosa</a:t>
            </a:r>
          </a:p>
        </p:txBody>
      </p:sp>
      <p:sp>
        <p:nvSpPr>
          <p:cNvPr id="129051" name="Text Box 27"/>
          <p:cNvSpPr txBox="1">
            <a:spLocks noChangeArrowheads="1"/>
          </p:cNvSpPr>
          <p:nvPr/>
        </p:nvSpPr>
        <p:spPr bwMode="auto">
          <a:xfrm>
            <a:off x="477149" y="1268413"/>
            <a:ext cx="125867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Mucosa</a:t>
            </a:r>
          </a:p>
        </p:txBody>
      </p:sp>
      <p:sp>
        <p:nvSpPr>
          <p:cNvPr id="129052" name="Text Box 28"/>
          <p:cNvSpPr txBox="1">
            <a:spLocks noChangeArrowheads="1"/>
          </p:cNvSpPr>
          <p:nvPr/>
        </p:nvSpPr>
        <p:spPr bwMode="auto">
          <a:xfrm>
            <a:off x="6588125" y="2133600"/>
            <a:ext cx="280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b="0"/>
              <a:t>&gt;</a:t>
            </a:r>
          </a:p>
        </p:txBody>
      </p:sp>
      <p:sp>
        <p:nvSpPr>
          <p:cNvPr id="129054" name="Text Box 30"/>
          <p:cNvSpPr txBox="1">
            <a:spLocks noChangeArrowheads="1"/>
          </p:cNvSpPr>
          <p:nvPr/>
        </p:nvSpPr>
        <p:spPr bwMode="auto">
          <a:xfrm>
            <a:off x="468313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9055" name="Line 31"/>
          <p:cNvSpPr>
            <a:spLocks noChangeShapeType="1"/>
          </p:cNvSpPr>
          <p:nvPr/>
        </p:nvSpPr>
        <p:spPr bwMode="auto">
          <a:xfrm flipH="1">
            <a:off x="5651500" y="2997200"/>
            <a:ext cx="1728788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9056" name="Line 32"/>
          <p:cNvSpPr>
            <a:spLocks noChangeShapeType="1"/>
          </p:cNvSpPr>
          <p:nvPr/>
        </p:nvSpPr>
        <p:spPr bwMode="auto">
          <a:xfrm>
            <a:off x="1692275" y="3429000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9057" name="Line 33"/>
          <p:cNvSpPr>
            <a:spLocks noChangeShapeType="1"/>
          </p:cNvSpPr>
          <p:nvPr/>
        </p:nvSpPr>
        <p:spPr bwMode="auto">
          <a:xfrm>
            <a:off x="1547813" y="5589588"/>
            <a:ext cx="7207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9058" name="Text Box 34"/>
          <p:cNvSpPr txBox="1">
            <a:spLocks noChangeArrowheads="1"/>
          </p:cNvSpPr>
          <p:nvPr/>
        </p:nvSpPr>
        <p:spPr bwMode="auto">
          <a:xfrm>
            <a:off x="7235825" y="3213100"/>
            <a:ext cx="1833563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/>
              <a:t>Barrera física</a:t>
            </a:r>
          </a:p>
          <a:p>
            <a:r>
              <a:rPr lang="es-ES_tradnl" sz="1600" b="0"/>
              <a:t>Órgano secreción</a:t>
            </a:r>
          </a:p>
          <a:p>
            <a:r>
              <a:rPr lang="es-ES_tradnl" sz="1600" b="0"/>
              <a:t>Órgano absorción</a:t>
            </a:r>
          </a:p>
          <a:p>
            <a:r>
              <a:rPr lang="es-ES_tradnl" sz="1600" b="0"/>
              <a:t>Órgano inmune</a:t>
            </a:r>
          </a:p>
          <a:p>
            <a:r>
              <a:rPr lang="es-ES_tradnl" sz="1600" b="0"/>
              <a:t>Órgano </a:t>
            </a:r>
          </a:p>
          <a:p>
            <a:r>
              <a:rPr lang="es-ES_tradnl" sz="1600" b="0"/>
              <a:t>proliferación, </a:t>
            </a:r>
          </a:p>
          <a:p>
            <a:r>
              <a:rPr lang="es-ES_tradnl" sz="1600" b="0"/>
              <a:t>diferenciación</a:t>
            </a:r>
          </a:p>
        </p:txBody>
      </p:sp>
      <p:sp>
        <p:nvSpPr>
          <p:cNvPr id="129060" name="Text Box 36"/>
          <p:cNvSpPr txBox="1">
            <a:spLocks noChangeArrowheads="1"/>
          </p:cNvSpPr>
          <p:nvPr/>
        </p:nvSpPr>
        <p:spPr bwMode="auto">
          <a:xfrm>
            <a:off x="4103688" y="476250"/>
            <a:ext cx="936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/>
              <a:t>LUZ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29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2" grpId="0" animBg="1"/>
      <p:bldP spid="129035" grpId="0" animBg="1"/>
      <p:bldP spid="129036" grpId="0" animBg="1"/>
      <p:bldP spid="12905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867400" y="333375"/>
            <a:ext cx="2838450" cy="457200"/>
          </a:xfrm>
          <a:prstGeom prst="rect">
            <a:avLst/>
          </a:prstGeom>
          <a:solidFill>
            <a:srgbClr val="73BFC5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MOTILIDAD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1289844" y="3152140"/>
            <a:ext cx="3354388" cy="2039938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Características</a:t>
            </a:r>
          </a:p>
          <a:p>
            <a:pPr>
              <a:buFontTx/>
              <a:buAutoNum type="arabicPeriod"/>
            </a:pPr>
            <a:endParaRPr lang="es-MX" sz="1200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Vs. Músculo Esquelético</a:t>
            </a:r>
          </a:p>
          <a:p>
            <a:pPr>
              <a:buFontTx/>
              <a:buAutoNum type="arabicPeriod"/>
            </a:pPr>
            <a:endParaRPr lang="es-MX" sz="1200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Actividad eléctrica</a:t>
            </a:r>
          </a:p>
          <a:p>
            <a:pPr>
              <a:buFontTx/>
              <a:buAutoNum type="arabicPeriod"/>
            </a:pPr>
            <a:endParaRPr lang="es-MX" sz="1200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Actividad contráctil</a:t>
            </a:r>
          </a:p>
          <a:p>
            <a:endParaRPr lang="es-MX" sz="1000" b="0">
              <a:latin typeface="Comic Sans MS" pitchFamily="66" charset="0"/>
            </a:endParaRP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1308893" y="2133600"/>
            <a:ext cx="2702984" cy="830997"/>
          </a:xfrm>
          <a:prstGeom prst="rect">
            <a:avLst/>
          </a:prstGeom>
          <a:solidFill>
            <a:srgbClr val="82C5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MÚSCULO LISO </a:t>
            </a:r>
            <a:endParaRPr lang="es-MX" sz="2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VISCERAL</a:t>
            </a:r>
            <a:endParaRPr lang="es-MX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217" name="Picture 25" descr="estructura tub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7" t="11951" r="33740"/>
          <a:stretch>
            <a:fillRect/>
          </a:stretch>
        </p:blipFill>
        <p:spPr bwMode="auto">
          <a:xfrm>
            <a:off x="5580063" y="1557338"/>
            <a:ext cx="19685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7693026" y="3746659"/>
            <a:ext cx="10445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M. Liso</a:t>
            </a:r>
          </a:p>
        </p:txBody>
      </p:sp>
      <p:sp>
        <p:nvSpPr>
          <p:cNvPr id="8224" name="Oval 32"/>
          <p:cNvSpPr>
            <a:spLocks noChangeArrowheads="1"/>
          </p:cNvSpPr>
          <p:nvPr/>
        </p:nvSpPr>
        <p:spPr bwMode="auto">
          <a:xfrm>
            <a:off x="7308850" y="1484313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7524750" y="2924175"/>
            <a:ext cx="0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9" name="Rectangle 37"/>
          <p:cNvSpPr>
            <a:spLocks noChangeArrowheads="1"/>
          </p:cNvSpPr>
          <p:nvPr/>
        </p:nvSpPr>
        <p:spPr bwMode="auto">
          <a:xfrm>
            <a:off x="5435600" y="2420938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30" name="Rectangle 38"/>
          <p:cNvSpPr>
            <a:spLocks noChangeArrowheads="1"/>
          </p:cNvSpPr>
          <p:nvPr/>
        </p:nvSpPr>
        <p:spPr bwMode="auto">
          <a:xfrm>
            <a:off x="5508625" y="3213100"/>
            <a:ext cx="4318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31" name="Rectangle 39"/>
          <p:cNvSpPr>
            <a:spLocks noChangeArrowheads="1"/>
          </p:cNvSpPr>
          <p:nvPr/>
        </p:nvSpPr>
        <p:spPr bwMode="auto">
          <a:xfrm>
            <a:off x="5508625" y="4508500"/>
            <a:ext cx="2873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32" name="Rectangle 40"/>
          <p:cNvSpPr>
            <a:spLocks noChangeArrowheads="1"/>
          </p:cNvSpPr>
          <p:nvPr/>
        </p:nvSpPr>
        <p:spPr bwMode="auto">
          <a:xfrm>
            <a:off x="7380288" y="2133600"/>
            <a:ext cx="2159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33" name="Rectangle 41"/>
          <p:cNvSpPr>
            <a:spLocks noChangeArrowheads="1"/>
          </p:cNvSpPr>
          <p:nvPr/>
        </p:nvSpPr>
        <p:spPr bwMode="auto">
          <a:xfrm>
            <a:off x="7164388" y="1628775"/>
            <a:ext cx="1444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3" grpId="0" animBg="1"/>
      <p:bldP spid="8211" grpId="0" animBg="1"/>
      <p:bldP spid="8212" grpId="0" animBg="1"/>
      <p:bldP spid="8220" grpId="0" animBg="1"/>
      <p:bldP spid="8224" grpId="0" animBg="1"/>
      <p:bldP spid="8226" grpId="0" animBg="1"/>
      <p:bldP spid="8229" grpId="0" animBg="1"/>
      <p:bldP spid="8230" grpId="0" animBg="1"/>
      <p:bldP spid="8231" grpId="0" animBg="1"/>
      <p:bldP spid="8232" grpId="0" animBg="1"/>
      <p:bldP spid="823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827088" y="765175"/>
            <a:ext cx="10985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sz="1800" b="0"/>
          </a:p>
          <a:p>
            <a:r>
              <a:rPr lang="es-ES" sz="1800" b="0"/>
              <a:t>	</a:t>
            </a:r>
          </a:p>
          <a:p>
            <a:endParaRPr lang="es-ES" sz="1800" b="0"/>
          </a:p>
          <a:p>
            <a:r>
              <a:rPr lang="es-ES" sz="1800" b="0"/>
              <a:t>	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4572000" y="2133600"/>
            <a:ext cx="3529013" cy="3508653"/>
          </a:xfrm>
          <a:prstGeom prst="rect">
            <a:avLst/>
          </a:prstGeom>
          <a:solidFill>
            <a:schemeClr val="accent1"/>
          </a:solidFill>
          <a:ln w="38100">
            <a:solidFill>
              <a:srgbClr val="91CCD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dirty="0"/>
              <a:t>* </a:t>
            </a:r>
            <a:r>
              <a:rPr lang="es-ES" sz="2000" b="0" dirty="0"/>
              <a:t>M. esquelético estriado   </a:t>
            </a:r>
          </a:p>
          <a:p>
            <a:r>
              <a:rPr lang="es-ES" sz="2000" b="0" dirty="0"/>
              <a:t>   voluntario:</a:t>
            </a:r>
          </a:p>
          <a:p>
            <a:r>
              <a:rPr lang="es-ES" sz="1800" b="0" dirty="0"/>
              <a:t>          </a:t>
            </a:r>
            <a:r>
              <a:rPr lang="es-ES" sz="1800" b="0" dirty="0" smtClean="0"/>
              <a:t>Faringe </a:t>
            </a:r>
            <a:endParaRPr lang="es-ES" sz="1800" b="0" dirty="0"/>
          </a:p>
          <a:p>
            <a:r>
              <a:rPr lang="es-ES" sz="1800" b="0" dirty="0"/>
              <a:t>          1/3 superior del esófago</a:t>
            </a:r>
          </a:p>
          <a:p>
            <a:r>
              <a:rPr lang="es-ES" sz="1800" b="0" dirty="0"/>
              <a:t>          Esfínter anal externo</a:t>
            </a:r>
            <a:endParaRPr lang="es-ES" sz="2000" b="0" dirty="0"/>
          </a:p>
          <a:p>
            <a:endParaRPr lang="es-ES" sz="1200" b="0" dirty="0"/>
          </a:p>
          <a:p>
            <a:r>
              <a:rPr lang="es-ES" sz="2000" dirty="0"/>
              <a:t>*</a:t>
            </a:r>
            <a:r>
              <a:rPr lang="es-ES" sz="2000" b="0" dirty="0"/>
              <a:t> </a:t>
            </a:r>
            <a:r>
              <a:rPr lang="es-ES" sz="2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LISO visceral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r>
              <a:rPr lang="es-ES" sz="2000" b="0" dirty="0"/>
              <a:t>        </a:t>
            </a:r>
            <a:r>
              <a:rPr lang="es-ES" sz="1800" b="0" dirty="0"/>
              <a:t> 1/3 </a:t>
            </a:r>
            <a:r>
              <a:rPr lang="es-ES" sz="2000" b="0" dirty="0"/>
              <a:t>inferior esófago a </a:t>
            </a:r>
          </a:p>
          <a:p>
            <a:r>
              <a:rPr lang="es-ES" sz="2000" b="0" dirty="0"/>
              <a:t>         recto</a:t>
            </a:r>
          </a:p>
          <a:p>
            <a:endParaRPr lang="es-ES" sz="1200" b="0" dirty="0"/>
          </a:p>
          <a:p>
            <a:r>
              <a:rPr lang="es-ES" sz="1800" dirty="0"/>
              <a:t>*</a:t>
            </a:r>
            <a:r>
              <a:rPr lang="es-ES" sz="1800" b="0" dirty="0"/>
              <a:t> Mixto:</a:t>
            </a:r>
          </a:p>
          <a:p>
            <a:r>
              <a:rPr lang="es-ES" sz="1800" b="0" dirty="0"/>
              <a:t>   1/3 medio del esófago</a:t>
            </a:r>
          </a:p>
        </p:txBody>
      </p:sp>
      <p:pic>
        <p:nvPicPr>
          <p:cNvPr id="61448" name="Picture 8" descr="GIT-TRANSPARETN-GLASS-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09" t="9187" r="19926" b="12973"/>
          <a:stretch>
            <a:fillRect/>
          </a:stretch>
        </p:blipFill>
        <p:spPr bwMode="auto">
          <a:xfrm>
            <a:off x="1116014" y="1268413"/>
            <a:ext cx="3022600" cy="5132852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55" name="Oval 15"/>
          <p:cNvSpPr>
            <a:spLocks noChangeArrowheads="1"/>
          </p:cNvSpPr>
          <p:nvPr/>
        </p:nvSpPr>
        <p:spPr bwMode="auto">
          <a:xfrm>
            <a:off x="1259632" y="1556792"/>
            <a:ext cx="2799607" cy="4752527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228184" y="565120"/>
            <a:ext cx="2326278" cy="400110"/>
          </a:xfrm>
          <a:prstGeom prst="rect">
            <a:avLst/>
          </a:prstGeom>
          <a:solidFill>
            <a:srgbClr val="73BFC5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MOTILIDAD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1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5" grpId="0" animBg="1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1187624" y="2032083"/>
            <a:ext cx="4003019" cy="1323439"/>
          </a:xfrm>
          <a:prstGeom prst="rect">
            <a:avLst/>
          </a:prstGeom>
          <a:solidFill>
            <a:srgbClr val="FFC9E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endParaRPr lang="es-ES_tradnl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 FÁSICO</a:t>
            </a:r>
          </a:p>
          <a:p>
            <a:r>
              <a:rPr lang="es-ES_tradnl" sz="2000" b="0" dirty="0"/>
              <a:t>Contrae y relaja rápido </a:t>
            </a:r>
            <a:r>
              <a:rPr lang="es-ES_tradnl" sz="1800" b="0" dirty="0"/>
              <a:t>(</a:t>
            </a:r>
            <a:r>
              <a:rPr lang="es-ES_tradnl" sz="1800" b="0" dirty="0" err="1"/>
              <a:t>seg</a:t>
            </a:r>
            <a:r>
              <a:rPr lang="es-ES_tradnl" sz="1800" b="0" dirty="0"/>
              <a:t>)</a:t>
            </a:r>
          </a:p>
          <a:p>
            <a:r>
              <a:rPr lang="es-ES_tradnl" sz="2000" b="0" dirty="0"/>
              <a:t>Contracciones fuertes y </a:t>
            </a:r>
            <a:r>
              <a:rPr lang="es-ES_tradnl" sz="2000" b="0" dirty="0" smtClean="0"/>
              <a:t>rápidas</a:t>
            </a:r>
          </a:p>
          <a:p>
            <a:r>
              <a:rPr lang="es-ES_tradnl" sz="800" b="0" dirty="0" smtClean="0"/>
              <a:t> </a:t>
            </a:r>
            <a:endParaRPr lang="es-ES_tradnl" sz="800" b="0" dirty="0"/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6828631" y="908050"/>
            <a:ext cx="1728191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  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CONTRÁCTIL  </a:t>
            </a: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611560" y="78494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1187624" y="3886016"/>
            <a:ext cx="4350871" cy="1631216"/>
          </a:xfrm>
          <a:prstGeom prst="rect">
            <a:avLst/>
          </a:prstGeom>
          <a:solidFill>
            <a:srgbClr val="B8E1F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_tradnl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 TÓNICO</a:t>
            </a:r>
            <a:r>
              <a:rPr lang="es-ES_tradnl" sz="24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_tradnl" sz="2000" b="0" dirty="0" smtClean="0"/>
              <a:t>Contracciones </a:t>
            </a:r>
            <a:r>
              <a:rPr lang="es-ES_tradnl" sz="2000" b="0" dirty="0"/>
              <a:t>continuas </a:t>
            </a:r>
            <a:r>
              <a:rPr lang="es-ES_tradnl" sz="1800" b="0" dirty="0"/>
              <a:t>(min-horas)</a:t>
            </a:r>
          </a:p>
          <a:p>
            <a:r>
              <a:rPr lang="es-ES_tradnl" sz="2000" b="0" dirty="0"/>
              <a:t>Contrae y relaja lento</a:t>
            </a:r>
          </a:p>
          <a:p>
            <a:r>
              <a:rPr lang="es-ES_tradnl" sz="2000" b="0" dirty="0"/>
              <a:t>Contracciones débiles y </a:t>
            </a:r>
            <a:r>
              <a:rPr lang="es-ES_tradnl" sz="2000" b="0" dirty="0" smtClean="0"/>
              <a:t>duraderas</a:t>
            </a:r>
          </a:p>
          <a:p>
            <a:endParaRPr lang="es-ES_tradnl" sz="800" b="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8793" name="Rectangle 9"/>
          <p:cNvSpPr>
            <a:spLocks noChangeArrowheads="1"/>
          </p:cNvSpPr>
          <p:nvPr/>
        </p:nvSpPr>
        <p:spPr bwMode="auto">
          <a:xfrm>
            <a:off x="5694537" y="4206691"/>
            <a:ext cx="1800225" cy="850900"/>
          </a:xfrm>
          <a:prstGeom prst="rect">
            <a:avLst/>
          </a:prstGeom>
          <a:solidFill>
            <a:srgbClr val="96D3F8"/>
          </a:solidFill>
          <a:ln w="28575">
            <a:solidFill>
              <a:srgbClr val="3B878D"/>
            </a:solidFill>
            <a:miter lim="800000"/>
            <a:headEnd/>
            <a:tailEnd/>
          </a:ln>
          <a:effectLst>
            <a:glow rad="101600">
              <a:srgbClr val="00B05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_tradnl" sz="2400" b="0" dirty="0"/>
              <a:t>Esfínteres</a:t>
            </a:r>
          </a:p>
          <a:p>
            <a:r>
              <a:rPr lang="es-ES_tradnl" sz="2400" b="0" dirty="0"/>
              <a:t>Válvulas</a:t>
            </a:r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5611192" y="2387634"/>
            <a:ext cx="1955985" cy="461665"/>
          </a:xfrm>
          <a:prstGeom prst="rect">
            <a:avLst/>
          </a:prstGeom>
          <a:solidFill>
            <a:srgbClr val="FFAFD7"/>
          </a:solidFill>
          <a:ln w="28575">
            <a:solidFill>
              <a:srgbClr val="3B878D"/>
            </a:solidFill>
            <a:miter lim="800000"/>
            <a:headEnd/>
            <a:tailEnd/>
          </a:ln>
          <a:effectLst>
            <a:glow rad="63500">
              <a:srgbClr val="6600CC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 dirty="0" err="1"/>
              <a:t>Mov</a:t>
            </a:r>
            <a:r>
              <a:rPr lang="es-ES_tradnl" sz="2400" b="0" dirty="0"/>
              <a:t>. Avance</a:t>
            </a:r>
          </a:p>
        </p:txBody>
      </p:sp>
      <p:sp>
        <p:nvSpPr>
          <p:cNvPr id="118796" name="Text Box 12"/>
          <p:cNvSpPr txBox="1">
            <a:spLocks noChangeArrowheads="1"/>
          </p:cNvSpPr>
          <p:nvPr/>
        </p:nvSpPr>
        <p:spPr bwMode="auto">
          <a:xfrm>
            <a:off x="6516688" y="404813"/>
            <a:ext cx="2060179" cy="369332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1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 animBg="1"/>
      <p:bldP spid="118790" grpId="0" animBg="1"/>
      <p:bldP spid="118793" grpId="0" animBg="1"/>
      <p:bldP spid="11879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827088" y="765175"/>
            <a:ext cx="10985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sz="1800" b="0"/>
          </a:p>
          <a:p>
            <a:r>
              <a:rPr lang="es-ES" sz="1800" b="0"/>
              <a:t>	</a:t>
            </a:r>
          </a:p>
          <a:p>
            <a:endParaRPr lang="es-ES" sz="1800" b="0"/>
          </a:p>
          <a:p>
            <a:r>
              <a:rPr lang="es-ES" sz="1800" b="0"/>
              <a:t>	</a:t>
            </a:r>
          </a:p>
        </p:txBody>
      </p:sp>
      <p:pic>
        <p:nvPicPr>
          <p:cNvPr id="130053" name="Picture 5" descr="GIT-TRANSPARETN-GLASS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9" t="9187" r="19926" b="12973"/>
          <a:stretch>
            <a:fillRect/>
          </a:stretch>
        </p:blipFill>
        <p:spPr bwMode="auto">
          <a:xfrm>
            <a:off x="1619672" y="1773238"/>
            <a:ext cx="2374900" cy="403225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4212060" y="1931988"/>
            <a:ext cx="3206327" cy="172354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Contracciones </a:t>
            </a:r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FÁSICAS</a:t>
            </a:r>
          </a:p>
          <a:p>
            <a:endParaRPr lang="es-ES_tradnl" sz="1000" b="0" dirty="0"/>
          </a:p>
          <a:p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Periódicas con </a:t>
            </a: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 </a:t>
            </a:r>
          </a:p>
          <a:p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rápida </a:t>
            </a:r>
            <a:endParaRPr lang="es-ES_tradnl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1800" b="0" dirty="0"/>
              <a:t>Esófago, </a:t>
            </a:r>
            <a:r>
              <a:rPr lang="es-ES_tradnl" sz="1800" b="0" dirty="0" smtClean="0"/>
              <a:t>antro gástrico, </a:t>
            </a:r>
          </a:p>
          <a:p>
            <a:r>
              <a:rPr lang="es-ES_tradnl" sz="1800" b="0" dirty="0" smtClean="0"/>
              <a:t>intestino delgado, colon</a:t>
            </a:r>
            <a:endParaRPr lang="es-ES_tradnl" sz="1800" b="0" dirty="0"/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4214831" y="4121088"/>
            <a:ext cx="3203556" cy="200054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000" b="0" dirty="0"/>
              <a:t>Contracciones </a:t>
            </a:r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TÓNICAS</a:t>
            </a:r>
          </a:p>
          <a:p>
            <a:endParaRPr lang="es-ES_tradnl" sz="1000" b="0" dirty="0"/>
          </a:p>
          <a:p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Continuas débiles </a:t>
            </a:r>
            <a:r>
              <a:rPr lang="es-ES_tradnl" sz="2000" b="0" dirty="0"/>
              <a:t>con 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 lenta</a:t>
            </a:r>
            <a:r>
              <a:rPr lang="es-ES_tradnl" sz="2000" b="0" dirty="0"/>
              <a:t> </a:t>
            </a:r>
          </a:p>
          <a:p>
            <a:r>
              <a:rPr lang="es-ES_tradnl" sz="1800" b="0" dirty="0" err="1" smtClean="0"/>
              <a:t>Esf</a:t>
            </a:r>
            <a:r>
              <a:rPr lang="es-ES_tradnl" sz="1800" b="0" dirty="0" smtClean="0"/>
              <a:t>. </a:t>
            </a:r>
            <a:r>
              <a:rPr lang="es-ES_tradnl" sz="1800" b="0" dirty="0" err="1"/>
              <a:t>E</a:t>
            </a:r>
            <a:r>
              <a:rPr lang="es-ES_tradnl" sz="1800" b="0" dirty="0" err="1" smtClean="0"/>
              <a:t>sof</a:t>
            </a:r>
            <a:r>
              <a:rPr lang="es-ES_tradnl" sz="1800" b="0" dirty="0"/>
              <a:t>. </a:t>
            </a:r>
            <a:r>
              <a:rPr lang="es-ES_tradnl" sz="1800" b="0" dirty="0" smtClean="0"/>
              <a:t>Inferior, </a:t>
            </a:r>
            <a:r>
              <a:rPr lang="es-ES_tradnl" sz="1800" b="0" dirty="0" err="1" smtClean="0"/>
              <a:t>fundus</a:t>
            </a:r>
            <a:r>
              <a:rPr lang="es-ES_tradnl" sz="1800" b="0" dirty="0" smtClean="0"/>
              <a:t>, </a:t>
            </a:r>
          </a:p>
          <a:p>
            <a:r>
              <a:rPr lang="es-ES_tradnl" sz="1800" b="0" dirty="0" smtClean="0"/>
              <a:t>píloro</a:t>
            </a:r>
            <a:r>
              <a:rPr lang="es-ES_tradnl" sz="1800" b="0" dirty="0"/>
              <a:t>, </a:t>
            </a:r>
            <a:r>
              <a:rPr lang="es-ES_tradnl" sz="1800" b="0" dirty="0" smtClean="0"/>
              <a:t>válvula ileocecal, </a:t>
            </a:r>
          </a:p>
          <a:p>
            <a:r>
              <a:rPr lang="es-ES_tradnl" sz="1800" b="0" dirty="0" err="1" smtClean="0"/>
              <a:t>Esf</a:t>
            </a:r>
            <a:r>
              <a:rPr lang="es-ES_tradnl" sz="1800" b="0" dirty="0" smtClean="0"/>
              <a:t>. </a:t>
            </a:r>
            <a:r>
              <a:rPr lang="es-ES_tradnl" sz="1800" b="0" dirty="0"/>
              <a:t>A</a:t>
            </a:r>
            <a:r>
              <a:rPr lang="es-ES_tradnl" sz="1800" b="0" dirty="0" smtClean="0"/>
              <a:t>nal Interno</a:t>
            </a:r>
            <a:endParaRPr lang="es-ES_tradnl" sz="1800" b="0" dirty="0"/>
          </a:p>
        </p:txBody>
      </p:sp>
      <p:sp>
        <p:nvSpPr>
          <p:cNvPr id="130057" name="Rectangle 9"/>
          <p:cNvSpPr>
            <a:spLocks noChangeArrowheads="1"/>
          </p:cNvSpPr>
          <p:nvPr/>
        </p:nvSpPr>
        <p:spPr bwMode="auto">
          <a:xfrm>
            <a:off x="6688805" y="964409"/>
            <a:ext cx="18907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</p:txBody>
      </p:sp>
      <p:sp>
        <p:nvSpPr>
          <p:cNvPr id="130058" name="Line 10"/>
          <p:cNvSpPr>
            <a:spLocks noChangeShapeType="1"/>
          </p:cNvSpPr>
          <p:nvPr/>
        </p:nvSpPr>
        <p:spPr bwMode="auto">
          <a:xfrm flipH="1">
            <a:off x="2916660" y="2781300"/>
            <a:ext cx="1223962" cy="143644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59" name="Line 11"/>
          <p:cNvSpPr>
            <a:spLocks noChangeShapeType="1"/>
          </p:cNvSpPr>
          <p:nvPr/>
        </p:nvSpPr>
        <p:spPr bwMode="auto">
          <a:xfrm flipH="1">
            <a:off x="2772197" y="5589588"/>
            <a:ext cx="1439863" cy="144462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60" name="Line 12"/>
          <p:cNvSpPr>
            <a:spLocks noChangeShapeType="1"/>
          </p:cNvSpPr>
          <p:nvPr/>
        </p:nvSpPr>
        <p:spPr bwMode="auto">
          <a:xfrm flipH="1">
            <a:off x="2916660" y="2781300"/>
            <a:ext cx="1223962" cy="1223963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" name="Text Box 28"/>
          <p:cNvSpPr txBox="1">
            <a:spLocks noChangeArrowheads="1"/>
          </p:cNvSpPr>
          <p:nvPr/>
        </p:nvSpPr>
        <p:spPr bwMode="auto">
          <a:xfrm>
            <a:off x="442216" y="6207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 flipV="1">
            <a:off x="2267372" y="4653136"/>
            <a:ext cx="1944688" cy="936452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519339" y="498858"/>
            <a:ext cx="2060179" cy="369332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5" grpId="0" animBg="1"/>
      <p:bldP spid="130056" grpId="0" animBg="1"/>
      <p:bldP spid="130058" grpId="0" animBg="1"/>
      <p:bldP spid="130059" grpId="0" animBg="1"/>
      <p:bldP spid="130060" grpId="0" animBg="1"/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70" name="Text Box 18"/>
          <p:cNvSpPr txBox="1">
            <a:spLocks noChangeArrowheads="1"/>
          </p:cNvSpPr>
          <p:nvPr/>
        </p:nvSpPr>
        <p:spPr bwMode="auto">
          <a:xfrm>
            <a:off x="2495854" y="81571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00376" name="Picture 24" descr="mus lis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302" b="2001"/>
          <a:stretch/>
        </p:blipFill>
        <p:spPr bwMode="auto">
          <a:xfrm>
            <a:off x="415584" y="1577715"/>
            <a:ext cx="6633518" cy="38549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78" name="Text Box 26"/>
          <p:cNvSpPr txBox="1">
            <a:spLocks noChangeArrowheads="1"/>
          </p:cNvSpPr>
          <p:nvPr/>
        </p:nvSpPr>
        <p:spPr bwMode="auto">
          <a:xfrm>
            <a:off x="7604723" y="332656"/>
            <a:ext cx="121539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000" b="0" dirty="0"/>
              <a:t>M. LISO</a:t>
            </a:r>
          </a:p>
        </p:txBody>
      </p:sp>
      <p:sp>
        <p:nvSpPr>
          <p:cNvPr id="100386" name="Text Box 34"/>
          <p:cNvSpPr txBox="1">
            <a:spLocks noChangeArrowheads="1"/>
          </p:cNvSpPr>
          <p:nvPr/>
        </p:nvSpPr>
        <p:spPr bwMode="auto">
          <a:xfrm>
            <a:off x="431150" y="778605"/>
            <a:ext cx="20161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MX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MÚSCULO LISO</a:t>
            </a:r>
          </a:p>
          <a:p>
            <a:pPr algn="ctr"/>
            <a:r>
              <a:rPr lang="es-MX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VISCERAL</a:t>
            </a:r>
          </a:p>
        </p:txBody>
      </p:sp>
      <p:sp>
        <p:nvSpPr>
          <p:cNvPr id="100388" name="Rectangle 36"/>
          <p:cNvSpPr>
            <a:spLocks noChangeArrowheads="1"/>
          </p:cNvSpPr>
          <p:nvPr/>
        </p:nvSpPr>
        <p:spPr bwMode="auto">
          <a:xfrm>
            <a:off x="415584" y="5520661"/>
            <a:ext cx="336432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estriaciones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</a:t>
            </a:r>
            <a:r>
              <a:rPr lang="es-ES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organizado en </a:t>
            </a:r>
            <a:r>
              <a:rPr lang="es-ES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sarcómeras</a:t>
            </a:r>
          </a:p>
        </p:txBody>
      </p:sp>
      <p:sp>
        <p:nvSpPr>
          <p:cNvPr id="100390" name="Text Box 38"/>
          <p:cNvSpPr txBox="1">
            <a:spLocks noChangeArrowheads="1"/>
          </p:cNvSpPr>
          <p:nvPr/>
        </p:nvSpPr>
        <p:spPr bwMode="auto">
          <a:xfrm>
            <a:off x="7179851" y="4873624"/>
            <a:ext cx="1200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200-500 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m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x 2-5 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m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</a:p>
        </p:txBody>
      </p:sp>
      <p:pic>
        <p:nvPicPr>
          <p:cNvPr id="100391" name="Picture 39" descr="smooth_muscle_fib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02466" y="1324207"/>
            <a:ext cx="1995487" cy="31686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92" name="Text Box 40"/>
          <p:cNvSpPr txBox="1">
            <a:spLocks noChangeArrowheads="1"/>
          </p:cNvSpPr>
          <p:nvPr/>
        </p:nvSpPr>
        <p:spPr bwMode="auto">
          <a:xfrm>
            <a:off x="7272449" y="3977200"/>
            <a:ext cx="10239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Fibras </a:t>
            </a:r>
          </a:p>
          <a:p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delgadas</a:t>
            </a:r>
          </a:p>
          <a:p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y cortas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6915784" y="850266"/>
            <a:ext cx="190468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88" grpId="0"/>
      <p:bldP spid="100390" grpId="0"/>
      <p:bldP spid="10039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588489" y="80653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2532271" y="5522997"/>
            <a:ext cx="2521768" cy="369332"/>
          </a:xfrm>
          <a:prstGeom prst="rect">
            <a:avLst/>
          </a:prstGeom>
          <a:solidFill>
            <a:srgbClr val="D6EC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Sincitio</a:t>
            </a: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lat</a:t>
            </a: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 sin: uno</a:t>
            </a:r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5867400" y="3620617"/>
            <a:ext cx="1877437" cy="46166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400" b="0"/>
              <a:t>Uniones </a:t>
            </a:r>
            <a:r>
              <a:rPr lang="es-ES_tradnl" sz="2400" b="0" i="1"/>
              <a:t>gap</a:t>
            </a:r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5867400" y="4196879"/>
            <a:ext cx="2016125" cy="1477328"/>
          </a:xfrm>
          <a:prstGeom prst="rect">
            <a:avLst/>
          </a:prstGeom>
          <a:solidFill>
            <a:srgbClr val="FFB9DC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600" dirty="0"/>
              <a:t>*</a:t>
            </a:r>
            <a:r>
              <a:rPr lang="es-MX" sz="2000" b="0" dirty="0"/>
              <a:t>Sincronía </a:t>
            </a:r>
          </a:p>
          <a:p>
            <a:r>
              <a:rPr lang="es-MX" sz="2000" b="0" dirty="0"/>
              <a:t>  </a:t>
            </a:r>
            <a:r>
              <a:rPr lang="es-MX" sz="2000" b="0" dirty="0" err="1"/>
              <a:t>act</a:t>
            </a:r>
            <a:r>
              <a:rPr lang="es-MX" sz="2000" b="0" dirty="0"/>
              <a:t>. eléctrica</a:t>
            </a:r>
          </a:p>
          <a:p>
            <a:endParaRPr lang="es-MX" sz="1000" b="0" dirty="0"/>
          </a:p>
          <a:p>
            <a:r>
              <a:rPr lang="es-MX" sz="1800" dirty="0"/>
              <a:t>*</a:t>
            </a:r>
            <a:r>
              <a:rPr lang="es-MX" sz="2000" b="0" dirty="0"/>
              <a:t>Sincronía </a:t>
            </a:r>
          </a:p>
          <a:p>
            <a:r>
              <a:rPr lang="es-MX" sz="2000" b="0" dirty="0"/>
              <a:t>  </a:t>
            </a:r>
            <a:r>
              <a:rPr lang="es-MX" sz="2000" b="0" dirty="0" err="1"/>
              <a:t>act</a:t>
            </a:r>
            <a:r>
              <a:rPr lang="es-MX" sz="2000" b="0" dirty="0"/>
              <a:t>. contráctil</a:t>
            </a:r>
          </a:p>
        </p:txBody>
      </p:sp>
      <p:sp>
        <p:nvSpPr>
          <p:cNvPr id="157709" name="Text Box 13"/>
          <p:cNvSpPr txBox="1">
            <a:spLocks noChangeArrowheads="1"/>
          </p:cNvSpPr>
          <p:nvPr/>
        </p:nvSpPr>
        <p:spPr bwMode="auto">
          <a:xfrm>
            <a:off x="7430608" y="357188"/>
            <a:ext cx="121539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M. LISO</a:t>
            </a:r>
          </a:p>
        </p:txBody>
      </p:sp>
      <p:sp>
        <p:nvSpPr>
          <p:cNvPr id="157711" name="Text Box 15"/>
          <p:cNvSpPr txBox="1">
            <a:spLocks noChangeArrowheads="1"/>
          </p:cNvSpPr>
          <p:nvPr/>
        </p:nvSpPr>
        <p:spPr bwMode="auto">
          <a:xfrm>
            <a:off x="6741317" y="850266"/>
            <a:ext cx="190468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 </a:t>
            </a:r>
          </a:p>
        </p:txBody>
      </p:sp>
      <p:pic>
        <p:nvPicPr>
          <p:cNvPr id="157714" name="Picture 18" descr="musculo unitario y multiunitario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1" t="1718" r="15155" b="53015"/>
          <a:stretch>
            <a:fillRect/>
          </a:stretch>
        </p:blipFill>
        <p:spPr bwMode="auto">
          <a:xfrm>
            <a:off x="1654175" y="812329"/>
            <a:ext cx="4176713" cy="389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715" name="Rectangle 19"/>
          <p:cNvSpPr>
            <a:spLocks noChangeArrowheads="1"/>
          </p:cNvSpPr>
          <p:nvPr/>
        </p:nvSpPr>
        <p:spPr bwMode="auto">
          <a:xfrm>
            <a:off x="1474788" y="1388592"/>
            <a:ext cx="395287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7716" name="Rectangle 20"/>
          <p:cNvSpPr>
            <a:spLocks noChangeArrowheads="1"/>
          </p:cNvSpPr>
          <p:nvPr/>
        </p:nvSpPr>
        <p:spPr bwMode="auto">
          <a:xfrm>
            <a:off x="1474788" y="812329"/>
            <a:ext cx="2268537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7717" name="Rectangle 21"/>
          <p:cNvSpPr>
            <a:spLocks noChangeArrowheads="1"/>
          </p:cNvSpPr>
          <p:nvPr/>
        </p:nvSpPr>
        <p:spPr bwMode="auto">
          <a:xfrm>
            <a:off x="2085975" y="3188817"/>
            <a:ext cx="8651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7719" name="Oval 23"/>
          <p:cNvSpPr>
            <a:spLocks noChangeArrowheads="1"/>
          </p:cNvSpPr>
          <p:nvPr/>
        </p:nvSpPr>
        <p:spPr bwMode="auto">
          <a:xfrm>
            <a:off x="4123267" y="3966225"/>
            <a:ext cx="431800" cy="360362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7729" name="Text Box 33"/>
          <p:cNvSpPr txBox="1">
            <a:spLocks noChangeArrowheads="1"/>
          </p:cNvSpPr>
          <p:nvPr/>
        </p:nvSpPr>
        <p:spPr bwMode="auto">
          <a:xfrm>
            <a:off x="2554288" y="4965229"/>
            <a:ext cx="222885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chemeClr val="tx1"/>
              </a:buClr>
            </a:pPr>
            <a:r>
              <a:rPr lang="es-ES_tradnl" sz="2000" b="0" i="1">
                <a:effectLst>
                  <a:outerShdw blurRad="38100" dist="38100" dir="2700000" algn="tl">
                    <a:srgbClr val="FFFFFF"/>
                  </a:outerShdw>
                </a:effectLst>
              </a:rPr>
              <a:t>Sincitio </a:t>
            </a: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funcional</a:t>
            </a:r>
          </a:p>
        </p:txBody>
      </p:sp>
      <p:sp>
        <p:nvSpPr>
          <p:cNvPr id="157730" name="AutoShape 34"/>
          <p:cNvSpPr>
            <a:spLocks/>
          </p:cNvSpPr>
          <p:nvPr/>
        </p:nvSpPr>
        <p:spPr bwMode="auto">
          <a:xfrm rot="5400000">
            <a:off x="3417888" y="2972917"/>
            <a:ext cx="144462" cy="3744912"/>
          </a:xfrm>
          <a:prstGeom prst="righ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1544854" y="764704"/>
            <a:ext cx="2712602" cy="677108"/>
          </a:xfrm>
          <a:prstGeom prst="rect">
            <a:avLst/>
          </a:prstGeom>
          <a:solidFill>
            <a:srgbClr val="FFC9E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MX" sz="1800" dirty="0"/>
              <a:t>MÚSCULO UNITARIO</a:t>
            </a:r>
          </a:p>
          <a:p>
            <a:pPr algn="ctr"/>
            <a:r>
              <a:rPr lang="es-MX" sz="2000" b="0" dirty="0" err="1"/>
              <a:t>miogénico</a:t>
            </a:r>
            <a:endParaRPr lang="es-MX" sz="2000" b="0" dirty="0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8" name="Oval 23"/>
          <p:cNvSpPr>
            <a:spLocks noChangeArrowheads="1"/>
          </p:cNvSpPr>
          <p:nvPr/>
        </p:nvSpPr>
        <p:spPr bwMode="auto">
          <a:xfrm>
            <a:off x="4838139" y="3671268"/>
            <a:ext cx="431800" cy="360362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9" name="Oval 23"/>
          <p:cNvSpPr>
            <a:spLocks noChangeArrowheads="1"/>
          </p:cNvSpPr>
          <p:nvPr/>
        </p:nvSpPr>
        <p:spPr bwMode="auto">
          <a:xfrm>
            <a:off x="4930775" y="2831091"/>
            <a:ext cx="431800" cy="360362"/>
          </a:xfrm>
          <a:prstGeom prst="ellipse">
            <a:avLst/>
          </a:prstGeom>
          <a:noFill/>
          <a:ln w="28575" algn="ctr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5" grpId="0" animBg="1"/>
      <p:bldP spid="157707" grpId="0" animBg="1"/>
      <p:bldP spid="157708" grpId="0" animBg="1"/>
      <p:bldP spid="157719" grpId="0" animBg="1"/>
      <p:bldP spid="157729" grpId="0" animBg="1"/>
      <p:bldP spid="157730" grpId="0" animBg="1"/>
      <p:bldP spid="18" grpId="0" animBg="1"/>
      <p:bldP spid="1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7" name="Text Box 13"/>
          <p:cNvSpPr txBox="1">
            <a:spLocks noChangeArrowheads="1"/>
          </p:cNvSpPr>
          <p:nvPr/>
        </p:nvSpPr>
        <p:spPr bwMode="auto">
          <a:xfrm>
            <a:off x="7534292" y="260350"/>
            <a:ext cx="111280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LISO</a:t>
            </a:r>
          </a:p>
        </p:txBody>
      </p:sp>
      <p:pic>
        <p:nvPicPr>
          <p:cNvPr id="154642" name="Picture 18" descr="mus liso"/>
          <p:cNvPicPr>
            <a:picLocks noChangeAspect="1" noChangeArrowheads="1"/>
          </p:cNvPicPr>
          <p:nvPr/>
        </p:nvPicPr>
        <p:blipFill rotWithShape="1"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" t="9346" r="12550" b="5406"/>
          <a:stretch/>
        </p:blipFill>
        <p:spPr bwMode="auto">
          <a:xfrm>
            <a:off x="757238" y="1125538"/>
            <a:ext cx="4048125" cy="52562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4815241" y="1008331"/>
            <a:ext cx="13001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Filamentos </a:t>
            </a:r>
          </a:p>
          <a:p>
            <a:r>
              <a:rPr lang="es-ES" sz="1600" dirty="0"/>
              <a:t>Gruesos </a:t>
            </a:r>
          </a:p>
          <a:p>
            <a:r>
              <a:rPr lang="es-ES" sz="1600" dirty="0"/>
              <a:t>MIOSINA</a:t>
            </a:r>
          </a:p>
        </p:txBody>
      </p:sp>
      <p:sp>
        <p:nvSpPr>
          <p:cNvPr id="154645" name="Text Box 21"/>
          <p:cNvSpPr txBox="1">
            <a:spLocks noChangeArrowheads="1"/>
          </p:cNvSpPr>
          <p:nvPr/>
        </p:nvSpPr>
        <p:spPr bwMode="auto">
          <a:xfrm>
            <a:off x="4862513" y="2638425"/>
            <a:ext cx="10302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Cuerpos </a:t>
            </a:r>
          </a:p>
          <a:p>
            <a:r>
              <a:rPr lang="es-ES" sz="1600"/>
              <a:t>densos</a:t>
            </a:r>
          </a:p>
        </p:txBody>
      </p:sp>
      <p:sp>
        <p:nvSpPr>
          <p:cNvPr id="154646" name="Text Box 22"/>
          <p:cNvSpPr txBox="1">
            <a:spLocks noChangeArrowheads="1"/>
          </p:cNvSpPr>
          <p:nvPr/>
        </p:nvSpPr>
        <p:spPr bwMode="auto">
          <a:xfrm>
            <a:off x="4701381" y="4725988"/>
            <a:ext cx="1352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/>
              <a:t>Filamentos intermedios </a:t>
            </a:r>
          </a:p>
        </p:txBody>
      </p:sp>
      <p:sp>
        <p:nvSpPr>
          <p:cNvPr id="154647" name="Text Box 23"/>
          <p:cNvSpPr txBox="1">
            <a:spLocks noChangeArrowheads="1"/>
          </p:cNvSpPr>
          <p:nvPr/>
        </p:nvSpPr>
        <p:spPr bwMode="auto">
          <a:xfrm>
            <a:off x="1748459" y="4724400"/>
            <a:ext cx="1808508" cy="1338828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/>
              <a:t>Haces oblicuos</a:t>
            </a:r>
          </a:p>
          <a:p>
            <a:pPr algn="ctr"/>
            <a:endParaRPr lang="es-ES_tradnl" sz="900"/>
          </a:p>
          <a:p>
            <a:pPr algn="ctr"/>
            <a:r>
              <a:rPr lang="es-ES_tradnl" sz="1800"/>
              <a:t>Más actina  </a:t>
            </a:r>
          </a:p>
          <a:p>
            <a:pPr algn="ctr"/>
            <a:r>
              <a:rPr lang="es-ES_tradnl" sz="1800"/>
              <a:t>Menos miosina</a:t>
            </a:r>
          </a:p>
          <a:p>
            <a:pPr algn="ctr"/>
            <a:r>
              <a:rPr lang="es-ES_tradnl" sz="1800"/>
              <a:t>16:1</a:t>
            </a:r>
          </a:p>
        </p:txBody>
      </p:sp>
      <p:sp>
        <p:nvSpPr>
          <p:cNvPr id="154649" name="Line 25"/>
          <p:cNvSpPr>
            <a:spLocks noChangeShapeType="1"/>
          </p:cNvSpPr>
          <p:nvPr/>
        </p:nvSpPr>
        <p:spPr bwMode="auto">
          <a:xfrm flipV="1">
            <a:off x="4572000" y="2928936"/>
            <a:ext cx="361950" cy="10779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4650" name="Oval 26"/>
          <p:cNvSpPr>
            <a:spLocks noChangeArrowheads="1"/>
          </p:cNvSpPr>
          <p:nvPr/>
        </p:nvSpPr>
        <p:spPr bwMode="auto">
          <a:xfrm>
            <a:off x="4645026" y="4006849"/>
            <a:ext cx="160338" cy="290511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154651" name="Text Box 27"/>
          <p:cNvSpPr txBox="1">
            <a:spLocks noChangeArrowheads="1"/>
          </p:cNvSpPr>
          <p:nvPr/>
        </p:nvSpPr>
        <p:spPr bwMode="auto">
          <a:xfrm>
            <a:off x="3708400" y="6381750"/>
            <a:ext cx="2466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b="0"/>
              <a:t>S.I. Fox </a:t>
            </a:r>
            <a:r>
              <a:rPr lang="es-ES" sz="1200" b="0" i="1"/>
              <a:t>Human Physiology</a:t>
            </a:r>
            <a:r>
              <a:rPr lang="es-ES" sz="1200" b="0"/>
              <a:t> 2008</a:t>
            </a:r>
          </a:p>
        </p:txBody>
      </p:sp>
      <p:pic>
        <p:nvPicPr>
          <p:cNvPr id="154654" name="Picture 30" descr="image006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135289"/>
            <a:ext cx="874729" cy="528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55" name="Text Box 31"/>
          <p:cNvSpPr txBox="1">
            <a:spLocks noChangeArrowheads="1"/>
          </p:cNvSpPr>
          <p:nvPr/>
        </p:nvSpPr>
        <p:spPr bwMode="auto">
          <a:xfrm>
            <a:off x="5753858" y="2348880"/>
            <a:ext cx="987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 err="1"/>
              <a:t>caveolas</a:t>
            </a:r>
            <a:endParaRPr lang="es-ES_tradnl" sz="1600" dirty="0"/>
          </a:p>
        </p:txBody>
      </p:sp>
      <p:sp>
        <p:nvSpPr>
          <p:cNvPr id="154656" name="Text Box 32"/>
          <p:cNvSpPr txBox="1">
            <a:spLocks noChangeArrowheads="1"/>
          </p:cNvSpPr>
          <p:nvPr/>
        </p:nvSpPr>
        <p:spPr bwMode="auto">
          <a:xfrm>
            <a:off x="7508046" y="2138600"/>
            <a:ext cx="15113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800" b="0" dirty="0" err="1"/>
              <a:t>Caveolas</a:t>
            </a:r>
            <a:r>
              <a:rPr lang="es-ES_tradnl" sz="1800" b="0" dirty="0"/>
              <a:t>: </a:t>
            </a:r>
          </a:p>
          <a:p>
            <a:r>
              <a:rPr lang="es-ES_tradnl" sz="1800" b="0" dirty="0"/>
              <a:t>lípidos endocitan </a:t>
            </a:r>
          </a:p>
          <a:p>
            <a:r>
              <a:rPr lang="es-ES_tradnl" sz="1800" b="0" dirty="0"/>
              <a:t>sustancias</a:t>
            </a:r>
          </a:p>
        </p:txBody>
      </p:sp>
      <p:sp>
        <p:nvSpPr>
          <p:cNvPr id="154644" name="Text Box 20"/>
          <p:cNvSpPr txBox="1">
            <a:spLocks noChangeArrowheads="1"/>
          </p:cNvSpPr>
          <p:nvPr/>
        </p:nvSpPr>
        <p:spPr bwMode="auto">
          <a:xfrm>
            <a:off x="4835488" y="1758559"/>
            <a:ext cx="13001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Filamentos </a:t>
            </a:r>
          </a:p>
          <a:p>
            <a:r>
              <a:rPr lang="es-ES" sz="1600" dirty="0"/>
              <a:t>Delgados </a:t>
            </a:r>
          </a:p>
          <a:p>
            <a:r>
              <a:rPr lang="es-ES" sz="1600" dirty="0"/>
              <a:t>ACTINA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54639" name="Text Box 15"/>
          <p:cNvSpPr txBox="1">
            <a:spLocks noChangeArrowheads="1"/>
          </p:cNvSpPr>
          <p:nvPr/>
        </p:nvSpPr>
        <p:spPr bwMode="auto">
          <a:xfrm>
            <a:off x="7196407" y="754588"/>
            <a:ext cx="1486304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E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47" grpId="0" animBg="1"/>
      <p:bldP spid="15465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is Documentos\EN PROCESO 2015\AUTONOMO 2015\images 2015 sna\21702lo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39" y="980727"/>
            <a:ext cx="7331025" cy="4752527"/>
          </a:xfrm>
          <a:prstGeom prst="rect">
            <a:avLst/>
          </a:prstGeom>
          <a:noFill/>
          <a:effectLst>
            <a:outerShdw blurRad="50800" dist="88900" dir="282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016177" y="5944279"/>
            <a:ext cx="3432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ME: Músculo liso </a:t>
            </a:r>
            <a:r>
              <a:rPr lang="es-VE" sz="16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sincitio</a:t>
            </a:r>
            <a:r>
              <a:rPr lang="es-VE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funcional</a:t>
            </a:r>
            <a:endParaRPr lang="es-VE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108616" y="2060848"/>
            <a:ext cx="113685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/>
              <a:t>Unión gap</a:t>
            </a:r>
            <a:endParaRPr lang="es-VE" sz="1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221322" y="4159246"/>
            <a:ext cx="108395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/>
              <a:t>Unión</a:t>
            </a:r>
            <a:r>
              <a:rPr lang="es-VE" dirty="0" smtClean="0"/>
              <a:t> gap</a:t>
            </a:r>
            <a:endParaRPr lang="es-VE" dirty="0"/>
          </a:p>
        </p:txBody>
      </p:sp>
      <p:sp>
        <p:nvSpPr>
          <p:cNvPr id="8" name="7 CuadroTexto"/>
          <p:cNvSpPr txBox="1"/>
          <p:nvPr/>
        </p:nvSpPr>
        <p:spPr>
          <a:xfrm>
            <a:off x="2215118" y="2924944"/>
            <a:ext cx="150554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Cuerpos densos</a:t>
            </a:r>
            <a:endParaRPr lang="es-VE" dirty="0"/>
          </a:p>
        </p:txBody>
      </p:sp>
      <p:sp>
        <p:nvSpPr>
          <p:cNvPr id="9" name="8 CuadroTexto"/>
          <p:cNvSpPr txBox="1"/>
          <p:nvPr/>
        </p:nvSpPr>
        <p:spPr>
          <a:xfrm>
            <a:off x="5812472" y="5157192"/>
            <a:ext cx="8963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/>
              <a:t>caveolas</a:t>
            </a:r>
            <a:endParaRPr lang="es-VE" dirty="0"/>
          </a:p>
        </p:txBody>
      </p:sp>
      <p:sp>
        <p:nvSpPr>
          <p:cNvPr id="10" name="9 CuadroTexto"/>
          <p:cNvSpPr txBox="1"/>
          <p:nvPr/>
        </p:nvSpPr>
        <p:spPr>
          <a:xfrm>
            <a:off x="2552972" y="1699726"/>
            <a:ext cx="216918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/>
              <a:t>Miofilamentos</a:t>
            </a:r>
            <a:endParaRPr lang="es-VE" dirty="0" smtClean="0"/>
          </a:p>
          <a:p>
            <a:r>
              <a:rPr lang="es-VE" dirty="0" smtClean="0"/>
              <a:t>Filamentos intermedios</a:t>
            </a:r>
            <a:endParaRPr lang="es-V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825757" y="1268760"/>
            <a:ext cx="8963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/>
              <a:t>caveolas</a:t>
            </a:r>
            <a:endParaRPr lang="es-VE" dirty="0"/>
          </a:p>
        </p:txBody>
      </p:sp>
      <p:sp>
        <p:nvSpPr>
          <p:cNvPr id="13" name="12 CuadroTexto"/>
          <p:cNvSpPr txBox="1"/>
          <p:nvPr/>
        </p:nvSpPr>
        <p:spPr>
          <a:xfrm>
            <a:off x="0" y="4293096"/>
            <a:ext cx="849913" cy="58477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/>
              <a:t>Célula</a:t>
            </a:r>
            <a:endParaRPr lang="es-VE" sz="1600" dirty="0" smtClean="0"/>
          </a:p>
          <a:p>
            <a:r>
              <a:rPr lang="es-VE" sz="1600" dirty="0" smtClean="0"/>
              <a:t>m. liso</a:t>
            </a:r>
            <a:endParaRPr lang="es-VE" sz="16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668456" y="1917993"/>
            <a:ext cx="74732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100" dirty="0" smtClean="0"/>
              <a:t>Espacio </a:t>
            </a:r>
          </a:p>
          <a:p>
            <a:r>
              <a:rPr lang="es-VE" sz="1100" dirty="0" err="1" smtClean="0"/>
              <a:t>extracel</a:t>
            </a:r>
            <a:endParaRPr lang="es-VE" sz="11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689290" y="295175"/>
            <a:ext cx="1508746" cy="33855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/>
              <a:t>Célula m. liso</a:t>
            </a:r>
            <a:endParaRPr lang="es-VE" sz="16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999178" y="295175"/>
            <a:ext cx="1508746" cy="33855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/>
              <a:t>Célula m. liso</a:t>
            </a:r>
            <a:endParaRPr lang="es-VE" sz="1600" dirty="0"/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7677041" y="393910"/>
            <a:ext cx="111280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LISO</a:t>
            </a:r>
          </a:p>
        </p:txBody>
      </p:sp>
      <p:sp>
        <p:nvSpPr>
          <p:cNvPr id="2" name="Abrir llave 1"/>
          <p:cNvSpPr/>
          <p:nvPr/>
        </p:nvSpPr>
        <p:spPr bwMode="auto">
          <a:xfrm rot="5400000">
            <a:off x="2481000" y="-828974"/>
            <a:ext cx="354731" cy="3161457"/>
          </a:xfrm>
          <a:prstGeom prst="leftBrace">
            <a:avLst>
              <a:gd name="adj1" fmla="val 8333"/>
              <a:gd name="adj2" fmla="val 4934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Abrir llave 18"/>
          <p:cNvSpPr/>
          <p:nvPr/>
        </p:nvSpPr>
        <p:spPr bwMode="auto">
          <a:xfrm rot="5400000">
            <a:off x="6391715" y="-1077027"/>
            <a:ext cx="322184" cy="3690112"/>
          </a:xfrm>
          <a:prstGeom prst="leftBrace">
            <a:avLst>
              <a:gd name="adj1" fmla="val 8333"/>
              <a:gd name="adj2" fmla="val 4934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7449384" y="822482"/>
            <a:ext cx="135806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Abrir llave 19"/>
          <p:cNvSpPr/>
          <p:nvPr/>
        </p:nvSpPr>
        <p:spPr bwMode="auto">
          <a:xfrm>
            <a:off x="655860" y="3528314"/>
            <a:ext cx="395483" cy="2204940"/>
          </a:xfrm>
          <a:prstGeom prst="leftBrace">
            <a:avLst>
              <a:gd name="adj1" fmla="val 8333"/>
              <a:gd name="adj2" fmla="val 4934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12 CuadroTexto"/>
          <p:cNvSpPr txBox="1"/>
          <p:nvPr/>
        </p:nvSpPr>
        <p:spPr>
          <a:xfrm>
            <a:off x="-1" y="2133436"/>
            <a:ext cx="849913" cy="58477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/>
              <a:t>Célula</a:t>
            </a:r>
            <a:endParaRPr lang="es-VE" sz="1600" dirty="0" smtClean="0"/>
          </a:p>
          <a:p>
            <a:r>
              <a:rPr lang="es-VE" sz="1600" dirty="0" smtClean="0"/>
              <a:t>m. liso</a:t>
            </a:r>
            <a:endParaRPr lang="es-VE" sz="1600" dirty="0"/>
          </a:p>
        </p:txBody>
      </p:sp>
      <p:sp>
        <p:nvSpPr>
          <p:cNvPr id="21" name="Abrir llave 20"/>
          <p:cNvSpPr/>
          <p:nvPr/>
        </p:nvSpPr>
        <p:spPr bwMode="auto">
          <a:xfrm>
            <a:off x="632690" y="1673433"/>
            <a:ext cx="391763" cy="1555707"/>
          </a:xfrm>
          <a:prstGeom prst="leftBrace">
            <a:avLst>
              <a:gd name="adj1" fmla="val 0"/>
              <a:gd name="adj2" fmla="val 4934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06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1581150" y="2286000"/>
            <a:ext cx="5981700" cy="2554545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s-ES_tradnl" sz="800" dirty="0" smtClean="0"/>
          </a:p>
          <a:p>
            <a:pPr algn="ctr"/>
            <a:r>
              <a:rPr lang="es-ES_tradnl" sz="3200" dirty="0" smtClean="0"/>
              <a:t>MUY </a:t>
            </a:r>
            <a:r>
              <a:rPr lang="es-ES_tradnl" sz="3200" dirty="0"/>
              <a:t>IMPORTANTE:</a:t>
            </a:r>
          </a:p>
          <a:p>
            <a:pPr algn="ctr"/>
            <a:endParaRPr lang="es-ES_tradnl" sz="1600" b="0" dirty="0"/>
          </a:p>
          <a:p>
            <a:pPr algn="ctr"/>
            <a:r>
              <a:rPr lang="es-ES_tradnl" sz="3200" b="0" dirty="0"/>
              <a:t>Este material NO sustituye</a:t>
            </a:r>
          </a:p>
          <a:p>
            <a:pPr algn="ctr"/>
            <a:r>
              <a:rPr lang="es-ES_tradnl" sz="3200" b="0" dirty="0"/>
              <a:t> el uso de los libros para el estudio de la </a:t>
            </a:r>
            <a:r>
              <a:rPr lang="es-ES_tradnl" sz="3200" b="0" dirty="0" smtClean="0"/>
              <a:t>fisiología</a:t>
            </a:r>
          </a:p>
          <a:p>
            <a:pPr algn="ctr"/>
            <a:endParaRPr lang="es-ES_tradnl" sz="800" b="0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img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1" r="44049"/>
          <a:stretch>
            <a:fillRect/>
          </a:stretch>
        </p:blipFill>
        <p:spPr>
          <a:xfrm>
            <a:off x="1692275" y="1630363"/>
            <a:ext cx="1439863" cy="41036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7229475" y="944983"/>
            <a:ext cx="137477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170851" y="1141294"/>
            <a:ext cx="2268538" cy="4254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Unidad contráctil</a:t>
            </a:r>
          </a:p>
        </p:txBody>
      </p:sp>
      <p:grpSp>
        <p:nvGrpSpPr>
          <p:cNvPr id="9233" name="Group 17"/>
          <p:cNvGrpSpPr>
            <a:grpSpLocks/>
          </p:cNvGrpSpPr>
          <p:nvPr/>
        </p:nvGrpSpPr>
        <p:grpSpPr bwMode="auto">
          <a:xfrm rot="16200000">
            <a:off x="4525963" y="2503488"/>
            <a:ext cx="3384550" cy="2139950"/>
            <a:chOff x="3243" y="1071"/>
            <a:chExt cx="2132" cy="1348"/>
          </a:xfrm>
        </p:grpSpPr>
        <p:pic>
          <p:nvPicPr>
            <p:cNvPr id="9231" name="Picture 15" descr="muscle-smooth-contracte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3" y="1071"/>
              <a:ext cx="2132" cy="1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32" name="Rectangle 16"/>
            <p:cNvSpPr>
              <a:spLocks noChangeArrowheads="1"/>
            </p:cNvSpPr>
            <p:nvPr/>
          </p:nvSpPr>
          <p:spPr bwMode="auto">
            <a:xfrm>
              <a:off x="3833" y="1570"/>
              <a:ext cx="95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4787900" y="5229225"/>
            <a:ext cx="1939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Fibra relajada 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6227763" y="4292600"/>
            <a:ext cx="20843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Fibra contraída 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048375" y="2060575"/>
            <a:ext cx="1620838" cy="681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80%</a:t>
            </a:r>
          </a:p>
          <a:p>
            <a:pPr algn="ctr"/>
            <a:r>
              <a:rPr lang="es-ES" sz="1800"/>
              <a:t>acortamiento</a:t>
            </a:r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4211638" y="1125538"/>
            <a:ext cx="0" cy="5329237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692763" y="3326586"/>
            <a:ext cx="1080745" cy="40011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2000" b="0" dirty="0" smtClean="0"/>
              <a:t>Miosina</a:t>
            </a:r>
            <a:endParaRPr lang="es-ES" sz="2000" b="0" dirty="0"/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827584" y="4316413"/>
            <a:ext cx="962123" cy="400110"/>
          </a:xfrm>
          <a:prstGeom prst="rect">
            <a:avLst/>
          </a:prstGeom>
          <a:solidFill>
            <a:srgbClr val="FFB7C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2000" b="0" dirty="0"/>
              <a:t>Actina</a:t>
            </a: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230448" y="4720709"/>
            <a:ext cx="16129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 smtClean="0"/>
              <a:t>Cuerpo denso</a:t>
            </a:r>
            <a:endParaRPr lang="es-ES" sz="1800" b="0" dirty="0"/>
          </a:p>
        </p:txBody>
      </p:sp>
      <p:sp>
        <p:nvSpPr>
          <p:cNvPr id="9246" name="Oval 30"/>
          <p:cNvSpPr>
            <a:spLocks noChangeArrowheads="1"/>
          </p:cNvSpPr>
          <p:nvPr/>
        </p:nvSpPr>
        <p:spPr bwMode="auto">
          <a:xfrm>
            <a:off x="1547813" y="5373688"/>
            <a:ext cx="21748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437359" y="4987668"/>
            <a:ext cx="12715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(equivalente </a:t>
            </a:r>
          </a:p>
          <a:p>
            <a:r>
              <a:rPr lang="es-ES"/>
              <a:t>a disco Z)</a:t>
            </a: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7423150" y="476672"/>
            <a:ext cx="1181100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/>
              <a:t>M. LISO </a:t>
            </a:r>
          </a:p>
        </p:txBody>
      </p:sp>
      <p:sp>
        <p:nvSpPr>
          <p:cNvPr id="9251" name="Oval 35"/>
          <p:cNvSpPr>
            <a:spLocks noChangeArrowheads="1"/>
          </p:cNvSpPr>
          <p:nvPr/>
        </p:nvSpPr>
        <p:spPr bwMode="auto">
          <a:xfrm>
            <a:off x="2197100" y="2276475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2" name="Oval 36"/>
          <p:cNvSpPr>
            <a:spLocks noChangeArrowheads="1"/>
          </p:cNvSpPr>
          <p:nvPr/>
        </p:nvSpPr>
        <p:spPr bwMode="auto">
          <a:xfrm>
            <a:off x="2341563" y="4797425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3" name="Oval 37"/>
          <p:cNvSpPr>
            <a:spLocks noChangeArrowheads="1"/>
          </p:cNvSpPr>
          <p:nvPr/>
        </p:nvSpPr>
        <p:spPr bwMode="auto">
          <a:xfrm>
            <a:off x="2557463" y="2276475"/>
            <a:ext cx="719137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4" name="Oval 38"/>
          <p:cNvSpPr>
            <a:spLocks noChangeArrowheads="1"/>
          </p:cNvSpPr>
          <p:nvPr/>
        </p:nvSpPr>
        <p:spPr bwMode="auto">
          <a:xfrm rot="-1772327">
            <a:off x="2628900" y="4643438"/>
            <a:ext cx="6477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4" grpId="0"/>
      <p:bldP spid="9236" grpId="0"/>
      <p:bldP spid="922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ext Box 2"/>
          <p:cNvSpPr txBox="1">
            <a:spLocks noChangeArrowheads="1"/>
          </p:cNvSpPr>
          <p:nvPr/>
        </p:nvSpPr>
        <p:spPr bwMode="auto">
          <a:xfrm>
            <a:off x="6621750" y="460028"/>
            <a:ext cx="2041525" cy="366713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pic>
        <p:nvPicPr>
          <p:cNvPr id="155651" name="Picture 3" descr="351B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20925"/>
            <a:ext cx="4105275" cy="30813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2" name="Oval 4"/>
          <p:cNvSpPr>
            <a:spLocks noChangeArrowheads="1"/>
          </p:cNvSpPr>
          <p:nvPr/>
        </p:nvSpPr>
        <p:spPr bwMode="auto">
          <a:xfrm rot="-1803427">
            <a:off x="611188" y="3030538"/>
            <a:ext cx="360362" cy="10810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55653" name="Picture 5" descr="motor end p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9500"/>
            <a:ext cx="4076700" cy="30686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900113" y="5445125"/>
            <a:ext cx="261481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b="0" dirty="0"/>
              <a:t>Músculo </a:t>
            </a:r>
            <a:r>
              <a:rPr lang="es-ES_tradnl" sz="2000" b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liso</a:t>
            </a:r>
            <a:r>
              <a:rPr lang="es-ES_tradnl" sz="2000" b="0" dirty="0"/>
              <a:t> visceral</a:t>
            </a:r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4770962" y="5445125"/>
            <a:ext cx="363432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_tradnl" sz="2000" b="0" dirty="0"/>
              <a:t>Músculo </a:t>
            </a:r>
            <a:r>
              <a:rPr lang="es-ES_tradnl" sz="2000" b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estriado</a:t>
            </a:r>
            <a:r>
              <a:rPr lang="es-ES_tradnl" sz="2000" b="0" dirty="0"/>
              <a:t> esquelético</a:t>
            </a:r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3198867" y="1392009"/>
            <a:ext cx="2746266" cy="707886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Diferencias</a:t>
            </a:r>
            <a:endParaRPr lang="es-ES" sz="2000" dirty="0"/>
          </a:p>
          <a:p>
            <a:pPr algn="ctr"/>
            <a:r>
              <a:rPr lang="es-ES" sz="2000" dirty="0" err="1"/>
              <a:t>Anatomo</a:t>
            </a:r>
            <a:r>
              <a:rPr lang="es-ES" sz="2000" dirty="0"/>
              <a:t>-funcionales</a:t>
            </a:r>
          </a:p>
        </p:txBody>
      </p:sp>
      <p:sp>
        <p:nvSpPr>
          <p:cNvPr id="155657" name="Oval 9"/>
          <p:cNvSpPr>
            <a:spLocks noChangeArrowheads="1"/>
          </p:cNvSpPr>
          <p:nvPr/>
        </p:nvSpPr>
        <p:spPr bwMode="auto">
          <a:xfrm>
            <a:off x="4572000" y="2708275"/>
            <a:ext cx="1008063" cy="13684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60" name="Text Box 12"/>
          <p:cNvSpPr txBox="1">
            <a:spLocks noChangeArrowheads="1"/>
          </p:cNvSpPr>
          <p:nvPr/>
        </p:nvSpPr>
        <p:spPr bwMode="auto">
          <a:xfrm>
            <a:off x="539750" y="836613"/>
            <a:ext cx="1368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804025" y="404813"/>
            <a:ext cx="1865313" cy="336550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436811" y="1882775"/>
            <a:ext cx="3086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 dirty="0"/>
              <a:t> Estriado, actina y miosina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 dirty="0"/>
              <a:t>   dispuestas en sarcómeras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356100" y="1963738"/>
            <a:ext cx="349647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 dirty="0"/>
              <a:t> Liso, no hay </a:t>
            </a:r>
            <a:r>
              <a:rPr lang="es-ES" sz="1600" dirty="0" smtClean="0"/>
              <a:t>sarcómeras; </a:t>
            </a:r>
          </a:p>
          <a:p>
            <a:pPr>
              <a:buClr>
                <a:srgbClr val="006600"/>
              </a:buClr>
              <a:buSzPct val="200000"/>
            </a:pPr>
            <a:r>
              <a:rPr lang="es-ES" sz="1600" dirty="0"/>
              <a:t> </a:t>
            </a:r>
            <a:r>
              <a:rPr lang="es-ES" sz="1600" dirty="0" smtClean="0"/>
              <a:t>  más </a:t>
            </a:r>
            <a:r>
              <a:rPr lang="es-ES" sz="1600" dirty="0"/>
              <a:t>actina que </a:t>
            </a:r>
            <a:r>
              <a:rPr lang="es-ES" sz="1600" dirty="0" smtClean="0"/>
              <a:t>miosina; actina</a:t>
            </a:r>
            <a:endParaRPr lang="es-ES" sz="1600" dirty="0"/>
          </a:p>
          <a:p>
            <a:pPr>
              <a:buClr>
                <a:srgbClr val="006600"/>
              </a:buClr>
              <a:buSzPct val="200000"/>
            </a:pPr>
            <a:r>
              <a:rPr lang="es-ES" sz="1600" dirty="0"/>
              <a:t>   insertada en cuerpos densos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395536" y="2776538"/>
            <a:ext cx="36782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 dirty="0"/>
              <a:t> Retículo </a:t>
            </a:r>
            <a:r>
              <a:rPr lang="es-ES" sz="1600" dirty="0" err="1"/>
              <a:t>sarcoplásmico</a:t>
            </a:r>
            <a:r>
              <a:rPr lang="es-ES" sz="1600" dirty="0"/>
              <a:t> y túbulos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 dirty="0"/>
              <a:t>   transversos bien desarrollados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4356100" y="2784475"/>
            <a:ext cx="4146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 dirty="0"/>
              <a:t> Poco desarrollo retículo </a:t>
            </a:r>
            <a:r>
              <a:rPr lang="es-ES" sz="1600" dirty="0" err="1"/>
              <a:t>sarcoplásmico</a:t>
            </a:r>
            <a:endParaRPr lang="es-ES" sz="1600" dirty="0"/>
          </a:p>
          <a:p>
            <a:pPr>
              <a:buClr>
                <a:srgbClr val="006600"/>
              </a:buClr>
              <a:buSzPct val="200000"/>
            </a:pPr>
            <a:r>
              <a:rPr lang="es-ES" sz="1600" dirty="0"/>
              <a:t>   No hay </a:t>
            </a:r>
            <a:r>
              <a:rPr lang="es-ES" sz="1600" dirty="0" smtClean="0"/>
              <a:t>túbulos </a:t>
            </a:r>
            <a:r>
              <a:rPr lang="es-ES" sz="1600" dirty="0"/>
              <a:t>transversos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395536" y="3467100"/>
            <a:ext cx="32908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 dirty="0"/>
              <a:t> Hay </a:t>
            </a:r>
            <a:r>
              <a:rPr lang="es-ES" sz="1600" dirty="0" err="1"/>
              <a:t>troponina</a:t>
            </a:r>
            <a:r>
              <a:rPr lang="es-ES" sz="1600" dirty="0"/>
              <a:t> en filamentos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 dirty="0"/>
              <a:t>   delgados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4356100" y="3500438"/>
            <a:ext cx="42227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 dirty="0"/>
              <a:t> No hay </a:t>
            </a:r>
            <a:r>
              <a:rPr lang="es-ES" sz="1600" dirty="0" err="1"/>
              <a:t>troponina</a:t>
            </a:r>
            <a:r>
              <a:rPr lang="es-ES" sz="1600" dirty="0"/>
              <a:t>, hay </a:t>
            </a:r>
            <a:r>
              <a:rPr lang="es-ES" sz="1600" dirty="0" err="1"/>
              <a:t>calmodulina</a:t>
            </a:r>
            <a:endParaRPr lang="es-ES" sz="1600" dirty="0"/>
          </a:p>
          <a:p>
            <a:pPr>
              <a:buClr>
                <a:srgbClr val="006600"/>
              </a:buClr>
              <a:buSzPct val="200000"/>
            </a:pPr>
            <a:r>
              <a:rPr lang="es-ES" sz="1600" dirty="0"/>
              <a:t>   que con el Ca</a:t>
            </a:r>
            <a:r>
              <a:rPr lang="es-ES" sz="1600" baseline="30000" dirty="0"/>
              <a:t>++</a:t>
            </a:r>
            <a:r>
              <a:rPr lang="es-ES" sz="1600" dirty="0"/>
              <a:t> activa la </a:t>
            </a:r>
            <a:r>
              <a:rPr lang="es-ES" sz="1600" dirty="0" err="1"/>
              <a:t>kinasa</a:t>
            </a:r>
            <a:r>
              <a:rPr lang="es-ES" sz="1600" dirty="0"/>
              <a:t> de la </a:t>
            </a:r>
          </a:p>
          <a:p>
            <a:pPr>
              <a:buClr>
                <a:srgbClr val="006600"/>
              </a:buClr>
              <a:buSzPct val="200000"/>
            </a:pPr>
            <a:r>
              <a:rPr lang="es-ES" sz="1600" dirty="0"/>
              <a:t>   cadena ligera de miosina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395536" y="4330700"/>
            <a:ext cx="3511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 dirty="0"/>
              <a:t> Ca</a:t>
            </a:r>
            <a:r>
              <a:rPr lang="es-ES" sz="1600" baseline="30000" dirty="0"/>
              <a:t>++</a:t>
            </a:r>
            <a:r>
              <a:rPr lang="es-ES" sz="1600" dirty="0"/>
              <a:t> </a:t>
            </a:r>
            <a:r>
              <a:rPr lang="es-ES" sz="1600" u="sng" dirty="0" smtClean="0"/>
              <a:t>entra</a:t>
            </a:r>
            <a:r>
              <a:rPr lang="es-ES" sz="1600" dirty="0" smtClean="0"/>
              <a:t> al </a:t>
            </a:r>
            <a:r>
              <a:rPr lang="es-ES" sz="1600" dirty="0"/>
              <a:t>citoplasma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 dirty="0"/>
              <a:t>   desde el retículo </a:t>
            </a:r>
            <a:r>
              <a:rPr lang="es-ES" sz="1600" dirty="0" err="1"/>
              <a:t>sarcoplásmico</a:t>
            </a:r>
            <a:endParaRPr lang="es-ES" sz="1600" dirty="0"/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4356100" y="4365625"/>
            <a:ext cx="45354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 dirty="0"/>
              <a:t> Ca</a:t>
            </a:r>
            <a:r>
              <a:rPr lang="es-ES" sz="1600" baseline="30000" dirty="0"/>
              <a:t>++</a:t>
            </a:r>
            <a:r>
              <a:rPr lang="es-ES" sz="1600" dirty="0"/>
              <a:t> </a:t>
            </a:r>
            <a:r>
              <a:rPr lang="es-ES" sz="1600" u="sng" dirty="0"/>
              <a:t>entra</a:t>
            </a:r>
            <a:r>
              <a:rPr lang="es-ES" sz="1600" dirty="0"/>
              <a:t> al citoplasma desde exterior, </a:t>
            </a:r>
          </a:p>
          <a:p>
            <a:pPr>
              <a:buClr>
                <a:srgbClr val="006600"/>
              </a:buClr>
              <a:buSzPct val="200000"/>
            </a:pPr>
            <a:r>
              <a:rPr lang="es-ES" sz="1600" dirty="0"/>
              <a:t>   retículo </a:t>
            </a:r>
            <a:r>
              <a:rPr lang="es-ES" sz="1600" dirty="0" err="1"/>
              <a:t>sarcoplásmico</a:t>
            </a:r>
            <a:r>
              <a:rPr lang="es-ES" sz="1600" dirty="0"/>
              <a:t> y mitocondrias</a:t>
            </a:r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395536" y="5180013"/>
            <a:ext cx="3232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 dirty="0"/>
              <a:t> No se contrae sin inervación</a:t>
            </a: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4356100" y="5180013"/>
            <a:ext cx="4492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/>
              <a:t> Mantiene tono en ausencia de inervación 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395536" y="5556250"/>
            <a:ext cx="284244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 dirty="0"/>
              <a:t> Las fibras se estimulan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 dirty="0"/>
              <a:t>   independientemente; </a:t>
            </a:r>
            <a:endParaRPr lang="es-ES" sz="1600" dirty="0" smtClean="0"/>
          </a:p>
          <a:p>
            <a:pPr>
              <a:buClr>
                <a:srgbClr val="9900CC"/>
              </a:buClr>
              <a:buSzPct val="200000"/>
            </a:pPr>
            <a:r>
              <a:rPr lang="es-ES" sz="1600" dirty="0" smtClean="0"/>
              <a:t>   no </a:t>
            </a:r>
            <a:r>
              <a:rPr lang="es-ES" sz="1600" dirty="0"/>
              <a:t>hay </a:t>
            </a:r>
            <a:r>
              <a:rPr lang="es-ES" sz="1600" dirty="0" smtClean="0"/>
              <a:t>uniones </a:t>
            </a:r>
            <a:r>
              <a:rPr lang="es-ES" sz="1600" i="1" dirty="0"/>
              <a:t>gap 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356100" y="5613400"/>
            <a:ext cx="3821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/>
              <a:t> Hay uniones </a:t>
            </a:r>
            <a:r>
              <a:rPr lang="es-ES" sz="1600" i="1"/>
              <a:t>gap</a:t>
            </a:r>
            <a:r>
              <a:rPr lang="es-ES" sz="1600"/>
              <a:t>, sincitio funcional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516409" y="1255712"/>
            <a:ext cx="2351088" cy="485775"/>
          </a:xfrm>
          <a:prstGeom prst="rect">
            <a:avLst/>
          </a:prstGeom>
          <a:solidFill>
            <a:srgbClr val="E1E1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6600CC"/>
                </a:solidFill>
              </a:rPr>
              <a:t>M. esquelético</a:t>
            </a: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4745831" y="1290638"/>
            <a:ext cx="1535112" cy="485775"/>
          </a:xfrm>
          <a:prstGeom prst="rect">
            <a:avLst/>
          </a:prstGeom>
          <a:solidFill>
            <a:srgbClr val="9DDF9D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M. LISO</a:t>
            </a:r>
          </a:p>
        </p:txBody>
      </p:sp>
      <p:sp>
        <p:nvSpPr>
          <p:cNvPr id="10276" name="Text Box 36"/>
          <p:cNvSpPr txBox="1">
            <a:spLocks noChangeArrowheads="1"/>
          </p:cNvSpPr>
          <p:nvPr/>
        </p:nvSpPr>
        <p:spPr bwMode="auto">
          <a:xfrm>
            <a:off x="3527604" y="1200944"/>
            <a:ext cx="6896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vs.</a:t>
            </a:r>
          </a:p>
        </p:txBody>
      </p:sp>
      <p:sp>
        <p:nvSpPr>
          <p:cNvPr id="10277" name="Text Box 37"/>
          <p:cNvSpPr txBox="1">
            <a:spLocks noChangeArrowheads="1"/>
          </p:cNvSpPr>
          <p:nvPr/>
        </p:nvSpPr>
        <p:spPr bwMode="auto">
          <a:xfrm>
            <a:off x="3338512" y="6418997"/>
            <a:ext cx="2466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b="0" dirty="0"/>
              <a:t>S.I. Fox </a:t>
            </a:r>
            <a:r>
              <a:rPr lang="es-ES" sz="1200" b="0" i="1" dirty="0"/>
              <a:t>Human </a:t>
            </a:r>
            <a:r>
              <a:rPr lang="es-ES" sz="1200" b="0" i="1" dirty="0" err="1"/>
              <a:t>Physiology</a:t>
            </a:r>
            <a:r>
              <a:rPr lang="es-ES" sz="1200" b="0" dirty="0"/>
              <a:t> 2008</a:t>
            </a:r>
          </a:p>
        </p:txBody>
      </p:sp>
      <p:sp>
        <p:nvSpPr>
          <p:cNvPr id="10279" name="Text Box 39"/>
          <p:cNvSpPr txBox="1">
            <a:spLocks noChangeArrowheads="1"/>
          </p:cNvSpPr>
          <p:nvPr/>
        </p:nvSpPr>
        <p:spPr bwMode="auto">
          <a:xfrm>
            <a:off x="323528" y="438944"/>
            <a:ext cx="1368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3130997" y="280204"/>
            <a:ext cx="2746266" cy="707886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Diferencias</a:t>
            </a:r>
            <a:endParaRPr lang="es-ES" sz="2000" dirty="0"/>
          </a:p>
          <a:p>
            <a:pPr algn="ctr"/>
            <a:r>
              <a:rPr lang="es-ES" sz="2000" dirty="0" err="1"/>
              <a:t>Anatomo</a:t>
            </a:r>
            <a:r>
              <a:rPr lang="es-ES" sz="2000" dirty="0"/>
              <a:t>-funcionales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0" grpId="0"/>
      <p:bldP spid="10261" grpId="0"/>
      <p:bldP spid="10262" grpId="0"/>
      <p:bldP spid="10263" grpId="0"/>
      <p:bldP spid="10264" grpId="0"/>
      <p:bldP spid="10265" grpId="0"/>
      <p:bldP spid="10266" grpId="0"/>
      <p:bldP spid="10267" grpId="0"/>
      <p:bldP spid="10268" grpId="0"/>
      <p:bldP spid="10269" grpId="0"/>
      <p:bldP spid="10270" grpId="0"/>
      <p:bldP spid="1027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198591" y="1795463"/>
            <a:ext cx="8069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2000" b="0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797550" y="2660650"/>
            <a:ext cx="5762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198869" y="746868"/>
            <a:ext cx="2746265" cy="707886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Diferencias</a:t>
            </a:r>
          </a:p>
          <a:p>
            <a:pPr algn="ctr"/>
            <a:r>
              <a:rPr lang="es-ES" sz="2000" dirty="0" err="1" smtClean="0"/>
              <a:t>Anatomo</a:t>
            </a:r>
            <a:r>
              <a:rPr lang="es-ES" sz="2000" dirty="0" smtClean="0"/>
              <a:t>-funcionales</a:t>
            </a:r>
            <a:endParaRPr lang="es-ES" sz="2000" dirty="0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2597150" y="2660650"/>
            <a:ext cx="16557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2597150" y="2684463"/>
            <a:ext cx="1439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solidFill>
                  <a:srgbClr val="5E00BC"/>
                </a:solidFill>
              </a:rPr>
              <a:t>Inervación</a:t>
            </a:r>
          </a:p>
          <a:p>
            <a:r>
              <a:rPr lang="es-ES" sz="1600" dirty="0"/>
              <a:t>SN somático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4572000" y="2708275"/>
            <a:ext cx="21435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solidFill>
                  <a:srgbClr val="006600"/>
                </a:solidFill>
              </a:rPr>
              <a:t>Inervación</a:t>
            </a:r>
          </a:p>
          <a:p>
            <a:r>
              <a:rPr lang="es-E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s-ES" dirty="0"/>
              <a:t> necesita inervación</a:t>
            </a:r>
          </a:p>
          <a:p>
            <a:r>
              <a:rPr lang="es-ES" dirty="0"/>
              <a:t>extrínseca</a:t>
            </a: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4933950" y="3597275"/>
            <a:ext cx="7207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597150" y="3621088"/>
            <a:ext cx="193357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solidFill>
                  <a:srgbClr val="6600CC"/>
                </a:solidFill>
              </a:rPr>
              <a:t>Sinapsis</a:t>
            </a:r>
          </a:p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Directa</a:t>
            </a:r>
            <a:r>
              <a:rPr lang="es-ES" sz="1600" dirty="0"/>
              <a:t> PNM</a:t>
            </a:r>
          </a:p>
          <a:p>
            <a:r>
              <a:rPr lang="es-ES" sz="1600" dirty="0"/>
              <a:t>ACh R. Nicotínico</a:t>
            </a: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4572000" y="3594100"/>
            <a:ext cx="2384425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solidFill>
                  <a:srgbClr val="006600"/>
                </a:solidFill>
              </a:rPr>
              <a:t>Sinapsis</a:t>
            </a:r>
          </a:p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Difusa</a:t>
            </a:r>
            <a:r>
              <a:rPr lang="es-ES" sz="1600" dirty="0"/>
              <a:t> SNA</a:t>
            </a:r>
          </a:p>
          <a:p>
            <a:r>
              <a:rPr lang="es-ES" sz="1600" dirty="0"/>
              <a:t>Múltiples transmisores</a:t>
            </a:r>
          </a:p>
          <a:p>
            <a:r>
              <a:rPr lang="es-ES" sz="1600" dirty="0"/>
              <a:t>y receptores</a:t>
            </a:r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2886075" y="4605338"/>
            <a:ext cx="12239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2597150" y="4870901"/>
            <a:ext cx="199285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 smtClean="0">
                <a:solidFill>
                  <a:srgbClr val="6600CC"/>
                </a:solidFill>
              </a:rPr>
              <a:t>PA-contracción</a:t>
            </a:r>
            <a:endParaRPr lang="es-ES" sz="2000" b="0" dirty="0">
              <a:solidFill>
                <a:srgbClr val="6600CC"/>
              </a:solidFill>
            </a:endParaRPr>
          </a:p>
          <a:p>
            <a:r>
              <a:rPr lang="es-ES" sz="1600" dirty="0"/>
              <a:t>Muy rápidos</a:t>
            </a:r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5006975" y="4892675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4573588" y="4848225"/>
            <a:ext cx="2132012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solidFill>
                  <a:srgbClr val="006600"/>
                </a:solidFill>
              </a:rPr>
              <a:t>PA-contracción</a:t>
            </a:r>
          </a:p>
          <a:p>
            <a:r>
              <a:rPr lang="es-ES" sz="1600" dirty="0"/>
              <a:t>Actividad eléctrica </a:t>
            </a:r>
          </a:p>
          <a:p>
            <a:r>
              <a:rPr lang="es-ES" sz="1600" dirty="0"/>
              <a:t>y contráctil lentas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4225929" y="1860168"/>
            <a:ext cx="8338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vs.</a:t>
            </a:r>
          </a:p>
        </p:txBody>
      </p:sp>
      <p:pic>
        <p:nvPicPr>
          <p:cNvPr id="11294" name="Picture 30" descr="end plate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387600"/>
            <a:ext cx="2122488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5" name="Picture 31" descr="image012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t="3178" r="3554" b="706"/>
          <a:stretch>
            <a:fillRect/>
          </a:stretch>
        </p:blipFill>
        <p:spPr bwMode="auto">
          <a:xfrm>
            <a:off x="308318" y="3971925"/>
            <a:ext cx="2268538" cy="160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6" name="Picture 32" descr="img9"/>
          <p:cNvPicPr>
            <a:picLocks noGrp="1" noChangeAspect="1" noChangeArrowheads="1"/>
          </p:cNvPicPr>
          <p:nvPr>
            <p:ph/>
          </p:nvPr>
        </p:nvPicPr>
        <p:blipFill>
          <a:blip r:embed="rId6">
            <a:lum contrast="3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05600" y="2470944"/>
            <a:ext cx="2162175" cy="2970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6588125" y="4868863"/>
            <a:ext cx="852488" cy="808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00" name="Text Box 36"/>
          <p:cNvSpPr txBox="1">
            <a:spLocks noChangeArrowheads="1"/>
          </p:cNvSpPr>
          <p:nvPr/>
        </p:nvSpPr>
        <p:spPr bwMode="auto">
          <a:xfrm>
            <a:off x="539750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736489" y="1844824"/>
            <a:ext cx="2702984" cy="523220"/>
          </a:xfrm>
          <a:prstGeom prst="rect">
            <a:avLst/>
          </a:prstGeom>
          <a:solidFill>
            <a:srgbClr val="E1E1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6600CC"/>
                </a:solidFill>
              </a:rPr>
              <a:t>M. esquelético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412227" y="1868488"/>
            <a:ext cx="1741182" cy="523220"/>
          </a:xfrm>
          <a:prstGeom prst="rect">
            <a:avLst/>
          </a:prstGeom>
          <a:solidFill>
            <a:srgbClr val="9DDF9D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LISO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509056" y="4285213"/>
            <a:ext cx="8739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Sinapsis </a:t>
            </a:r>
          </a:p>
          <a:p>
            <a:r>
              <a:rPr lang="es-VE" sz="11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Indirecta</a:t>
            </a:r>
          </a:p>
          <a:p>
            <a:r>
              <a:rPr lang="es-VE" sz="11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passant</a:t>
            </a:r>
            <a:endParaRPr lang="es-VE" sz="1100" b="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838802" y="379998"/>
            <a:ext cx="1882247" cy="338554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III MOTILIDAD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7" grpId="0"/>
      <p:bldP spid="11281" grpId="0"/>
      <p:bldP spid="11278" grpId="0"/>
      <p:bldP spid="11285" grpId="0"/>
      <p:bldP spid="11279" grpId="0"/>
      <p:bldP spid="11288" grpId="0"/>
      <p:bldP spid="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8" r="53395" b="42960"/>
          <a:stretch>
            <a:fillRect/>
          </a:stretch>
        </p:blipFill>
        <p:spPr>
          <a:xfrm>
            <a:off x="1403152" y="1592734"/>
            <a:ext cx="2952750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283718" y="819113"/>
            <a:ext cx="140354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000" b="0" dirty="0" smtClean="0"/>
              <a:t>Actividad Eléctrica</a:t>
            </a:r>
            <a:endParaRPr lang="es-ES" sz="2000" b="0" dirty="0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73559" y="346088"/>
            <a:ext cx="2025650" cy="730250"/>
          </a:xfrm>
          <a:prstGeom prst="rect">
            <a:avLst/>
          </a:prstGeom>
          <a:solidFill>
            <a:srgbClr val="D6ECEE"/>
          </a:solidFill>
          <a:ln w="28575">
            <a:solidFill>
              <a:srgbClr val="73BFC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Rítmo eléctrico</a:t>
            </a:r>
          </a:p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 base (REB)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39552" y="2959571"/>
            <a:ext cx="952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dirty="0"/>
              <a:t>5-15 mV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2566790" y="449699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311" name="Oval 23"/>
          <p:cNvSpPr>
            <a:spLocks noChangeArrowheads="1"/>
          </p:cNvSpPr>
          <p:nvPr/>
        </p:nvSpPr>
        <p:spPr bwMode="auto">
          <a:xfrm>
            <a:off x="2844602" y="1448271"/>
            <a:ext cx="504825" cy="430213"/>
          </a:xfrm>
          <a:prstGeom prst="ellips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>
            <a:off x="2268340" y="3680296"/>
            <a:ext cx="2736850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2700140" y="5696421"/>
            <a:ext cx="1111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Tiempo </a:t>
            </a:r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>
            <a:off x="3708202" y="5912321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2463602" y="4863384"/>
            <a:ext cx="2000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Actividad mecánica</a:t>
            </a:r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>
            <a:off x="2268340" y="5624984"/>
            <a:ext cx="23034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1547615" y="2600796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24" name="Rectangle 36"/>
          <p:cNvSpPr>
            <a:spLocks noChangeArrowheads="1"/>
          </p:cNvSpPr>
          <p:nvPr/>
        </p:nvSpPr>
        <p:spPr bwMode="auto">
          <a:xfrm>
            <a:off x="2700140" y="2167409"/>
            <a:ext cx="10080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5" name="Text Box 37"/>
          <p:cNvSpPr txBox="1">
            <a:spLocks noChangeArrowheads="1"/>
          </p:cNvSpPr>
          <p:nvPr/>
        </p:nvSpPr>
        <p:spPr bwMode="auto">
          <a:xfrm>
            <a:off x="5142334" y="2758936"/>
            <a:ext cx="1406154" cy="1323439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 dirty="0"/>
              <a:t>No hay </a:t>
            </a:r>
            <a:endParaRPr lang="es-ES_tradnl" sz="2000" b="0" dirty="0" smtClean="0"/>
          </a:p>
          <a:p>
            <a:pPr algn="ctr"/>
            <a:r>
              <a:rPr lang="es-ES_tradnl" sz="2000" b="0" dirty="0" smtClean="0"/>
              <a:t>Potencial </a:t>
            </a:r>
          </a:p>
          <a:p>
            <a:pPr algn="ctr"/>
            <a:r>
              <a:rPr lang="es-ES_tradnl" sz="2000" b="0" dirty="0" smtClean="0"/>
              <a:t>Reposo </a:t>
            </a:r>
          </a:p>
          <a:p>
            <a:pPr algn="ctr"/>
            <a:r>
              <a:rPr lang="es-ES_tradnl" sz="2000" b="0" dirty="0" smtClean="0"/>
              <a:t>verdadero</a:t>
            </a:r>
            <a:endParaRPr lang="es-ES_tradnl" sz="2000" b="0" dirty="0"/>
          </a:p>
        </p:txBody>
      </p:sp>
      <p:sp>
        <p:nvSpPr>
          <p:cNvPr id="12326" name="Oval 38"/>
          <p:cNvSpPr>
            <a:spLocks noChangeArrowheads="1"/>
          </p:cNvSpPr>
          <p:nvPr/>
        </p:nvSpPr>
        <p:spPr bwMode="auto">
          <a:xfrm>
            <a:off x="2268340" y="2599209"/>
            <a:ext cx="431800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30" name="Text Box 42"/>
          <p:cNvSpPr txBox="1">
            <a:spLocks noChangeArrowheads="1"/>
          </p:cNvSpPr>
          <p:nvPr/>
        </p:nvSpPr>
        <p:spPr bwMode="auto">
          <a:xfrm>
            <a:off x="6754401" y="2752499"/>
            <a:ext cx="1693092" cy="132343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Despolarización</a:t>
            </a:r>
          </a:p>
          <a:p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Entrada 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Ca</a:t>
            </a:r>
            <a:r>
              <a:rPr lang="es-ES_tradnl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Repolarización</a:t>
            </a:r>
          </a:p>
          <a:p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Salida 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K</a:t>
            </a:r>
            <a:r>
              <a:rPr lang="es-ES_tradnl" sz="1600" b="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s-ES_tradnl" sz="1600" b="0" baseline="30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32" name="Rectangle 44"/>
          <p:cNvSpPr>
            <a:spLocks noChangeArrowheads="1"/>
          </p:cNvSpPr>
          <p:nvPr/>
        </p:nvSpPr>
        <p:spPr bwMode="auto">
          <a:xfrm>
            <a:off x="2557265" y="1951509"/>
            <a:ext cx="12954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33" name="Text Box 45"/>
          <p:cNvSpPr txBox="1">
            <a:spLocks noChangeArrowheads="1"/>
          </p:cNvSpPr>
          <p:nvPr/>
        </p:nvSpPr>
        <p:spPr bwMode="auto">
          <a:xfrm>
            <a:off x="3420071" y="1497712"/>
            <a:ext cx="1892300" cy="366713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Ondas Lentas</a:t>
            </a:r>
          </a:p>
        </p:txBody>
      </p:sp>
      <p:sp>
        <p:nvSpPr>
          <p:cNvPr id="23" name="Text Box 42"/>
          <p:cNvSpPr txBox="1">
            <a:spLocks noChangeArrowheads="1"/>
          </p:cNvSpPr>
          <p:nvPr/>
        </p:nvSpPr>
        <p:spPr bwMode="auto">
          <a:xfrm>
            <a:off x="5142334" y="4985131"/>
            <a:ext cx="1850186" cy="584775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hay respuesta</a:t>
            </a:r>
          </a:p>
          <a:p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mecánica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6838802" y="379998"/>
            <a:ext cx="1882247" cy="338554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III MOTILIDAD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9" grpId="0" animBg="1"/>
      <p:bldP spid="12300" grpId="0"/>
      <p:bldP spid="12311" grpId="0" animBg="1"/>
      <p:bldP spid="12312" grpId="0" animBg="1"/>
      <p:bldP spid="12314" grpId="0"/>
      <p:bldP spid="12315" grpId="0" animBg="1"/>
      <p:bldP spid="12316" grpId="0"/>
      <p:bldP spid="12317" grpId="0" animBg="1"/>
      <p:bldP spid="12318" grpId="0" animBg="1"/>
      <p:bldP spid="12324" grpId="0" animBg="1"/>
      <p:bldP spid="12325" grpId="0" animBg="1"/>
      <p:bldP spid="12330" grpId="0" animBg="1"/>
      <p:bldP spid="12333" grpId="0" animBg="1"/>
      <p:bldP spid="2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2910327" y="1797348"/>
            <a:ext cx="340830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 smtClean="0"/>
              <a:t>REB o R. Ondas Lentas</a:t>
            </a:r>
            <a:endParaRPr lang="es-ES" sz="2400" b="0" dirty="0"/>
          </a:p>
        </p:txBody>
      </p:sp>
      <p:sp>
        <p:nvSpPr>
          <p:cNvPr id="102412" name="Text Box 12"/>
          <p:cNvSpPr txBox="1">
            <a:spLocks noChangeArrowheads="1"/>
          </p:cNvSpPr>
          <p:nvPr/>
        </p:nvSpPr>
        <p:spPr bwMode="auto">
          <a:xfrm>
            <a:off x="2460624" y="2420938"/>
            <a:ext cx="4271616" cy="2431435"/>
          </a:xfrm>
          <a:prstGeom prst="rect">
            <a:avLst/>
          </a:prstGeom>
          <a:noFill/>
          <a:ln w="28575">
            <a:solidFill>
              <a:srgbClr val="74BEC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MX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 </a:t>
            </a:r>
            <a:r>
              <a:rPr lang="es-MX" sz="1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actividad intrínseca</a:t>
            </a: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No depende de estímulo externo</a:t>
            </a: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Apertura cíclica de canales de Ca</a:t>
            </a:r>
            <a:r>
              <a:rPr lang="es-MX" sz="18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Barren a lo largo del TGI gracias a </a:t>
            </a: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uniones </a:t>
            </a:r>
            <a:r>
              <a:rPr lang="es-MX" sz="1800" b="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gap</a:t>
            </a:r>
          </a:p>
          <a:p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3. La frecuencia varía según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segmento</a:t>
            </a:r>
            <a:endParaRPr lang="es-MX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15" name="Text Box 15"/>
          <p:cNvSpPr txBox="1">
            <a:spLocks noChangeArrowheads="1"/>
          </p:cNvSpPr>
          <p:nvPr/>
        </p:nvSpPr>
        <p:spPr bwMode="auto">
          <a:xfrm>
            <a:off x="1187624" y="1489572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</a:rPr>
              <a:t>**</a:t>
            </a:r>
            <a:endParaRPr lang="es-MX" sz="4400" dirty="0">
              <a:solidFill>
                <a:srgbClr val="CC3300"/>
              </a:solidFill>
            </a:endParaRPr>
          </a:p>
        </p:txBody>
      </p:sp>
      <p:sp>
        <p:nvSpPr>
          <p:cNvPr id="102420" name="Text Box 20"/>
          <p:cNvSpPr txBox="1">
            <a:spLocks noChangeArrowheads="1"/>
          </p:cNvSpPr>
          <p:nvPr/>
        </p:nvSpPr>
        <p:spPr bwMode="auto">
          <a:xfrm>
            <a:off x="6588125" y="476250"/>
            <a:ext cx="2051050" cy="376238"/>
          </a:xfrm>
          <a:prstGeom prst="rect">
            <a:avLst/>
          </a:prstGeom>
          <a:solidFill>
            <a:srgbClr val="73BFC5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235586" y="928827"/>
            <a:ext cx="140354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000" b="0" dirty="0" smtClean="0"/>
              <a:t>Actividad Eléctrica</a:t>
            </a:r>
            <a:endParaRPr lang="es-ES" sz="2000" b="0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2411413" y="2205038"/>
            <a:ext cx="4608859" cy="3400931"/>
          </a:xfrm>
          <a:prstGeom prst="rect">
            <a:avLst/>
          </a:prstGeom>
          <a:noFill/>
          <a:ln w="28575">
            <a:solidFill>
              <a:srgbClr val="74BEC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MX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 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frecuencia intrínseca no es   </a:t>
            </a: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influida  por SN ni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humoral, 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pero </a:t>
            </a: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sí se puede 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modular frecuencia de  </a:t>
            </a: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PA  y fuerza de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del m. liso</a:t>
            </a:r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65113" indent="-265113">
              <a:buAutoNum type="arabicPeriod" startAt="5"/>
            </a:pP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desencadenan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PA, excepto </a:t>
            </a: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en </a:t>
            </a:r>
            <a:r>
              <a:rPr lang="es-MX" sz="1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Marcapasos</a:t>
            </a:r>
          </a:p>
          <a:p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6. </a:t>
            </a:r>
            <a:r>
              <a:rPr lang="es-MX" sz="1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Origen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C. Intersticiales de Cajal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(CIC)</a:t>
            </a:r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entre plexos </a:t>
            </a:r>
            <a:r>
              <a:rPr lang="es-MX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mientéricos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y músculo </a:t>
            </a:r>
          </a:p>
          <a:p>
            <a:pPr marL="265113" indent="-265113"/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liso</a:t>
            </a:r>
          </a:p>
          <a:p>
            <a:endParaRPr lang="es-MX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971550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67847" y="1517650"/>
            <a:ext cx="340830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 dirty="0" smtClean="0"/>
              <a:t>REB o R. Ondas Lentas</a:t>
            </a:r>
            <a:endParaRPr lang="es-ES" sz="2400" b="0" dirty="0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6588125" y="476250"/>
            <a:ext cx="2051050" cy="376238"/>
          </a:xfrm>
          <a:prstGeom prst="rect">
            <a:avLst/>
          </a:prstGeom>
          <a:solidFill>
            <a:srgbClr val="73BFC5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235586" y="928827"/>
            <a:ext cx="140354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000" b="0" dirty="0" smtClean="0"/>
              <a:t>Actividad Eléctrica</a:t>
            </a:r>
            <a:endParaRPr lang="es-ES" sz="2000" b="0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8" name="Picture 14" descr="c intersticial Cajal"/>
          <p:cNvPicPr>
            <a:picLocks noChangeAspect="1" noChangeArrowheads="1"/>
          </p:cNvPicPr>
          <p:nvPr/>
        </p:nvPicPr>
        <p:blipFill rotWithShape="1">
          <a:blip r:embed="rId2">
            <a:lum bright="-12000" contrast="18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44" t="3816" r="2697" b="2341"/>
          <a:stretch/>
        </p:blipFill>
        <p:spPr bwMode="auto">
          <a:xfrm>
            <a:off x="323528" y="1124743"/>
            <a:ext cx="5112568" cy="3888433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1" name="Picture 17" descr="caja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" t="3749" r="4172" b="7513"/>
          <a:stretch/>
        </p:blipFill>
        <p:spPr bwMode="auto">
          <a:xfrm>
            <a:off x="5510460" y="1089253"/>
            <a:ext cx="3302222" cy="442797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6443663" y="320230"/>
            <a:ext cx="2336080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Intersticiales </a:t>
            </a:r>
          </a:p>
          <a:p>
            <a:pPr algn="ctr"/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Cajal </a:t>
            </a: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(CIC)</a:t>
            </a:r>
            <a:endParaRPr lang="es-ES_tradnl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5508946" y="5084763"/>
            <a:ext cx="3311526" cy="70167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_tradnl" sz="2000" b="0" dirty="0">
                <a:solidFill>
                  <a:schemeClr val="bg1"/>
                </a:solidFill>
              </a:rPr>
              <a:t>Santiago Ramón y Cajal</a:t>
            </a:r>
          </a:p>
          <a:p>
            <a:pPr algn="ctr"/>
            <a:r>
              <a:rPr lang="es-ES_tradnl" sz="2000" b="0" dirty="0">
                <a:solidFill>
                  <a:schemeClr val="bg1"/>
                </a:solidFill>
              </a:rPr>
              <a:t>Nobel 1906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963873" y="5257800"/>
            <a:ext cx="441178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Cajal creyó que eran </a:t>
            </a:r>
            <a:r>
              <a:rPr lang="es-E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interneuronas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entre f. nerviosas y m. liso</a:t>
            </a:r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830585" y="5013325"/>
            <a:ext cx="4314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0" dirty="0"/>
              <a:t>http://www.nature.com/nrc/journal/v5/n11/fig_tab/nrc1741_F6.html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 animBg="1"/>
      <p:bldP spid="16404" grpId="0"/>
      <p:bldP spid="1640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45" name="Picture 9" descr="cels caj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32" y="711307"/>
            <a:ext cx="4673302" cy="20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47" name="Text Box 11"/>
          <p:cNvSpPr txBox="1">
            <a:spLocks noChangeArrowheads="1"/>
          </p:cNvSpPr>
          <p:nvPr/>
        </p:nvSpPr>
        <p:spPr bwMode="auto">
          <a:xfrm>
            <a:off x="950838" y="2925894"/>
            <a:ext cx="32385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CIC dirige frecuencia REB </a:t>
            </a:r>
          </a:p>
          <a:p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que determina frecuencia </a:t>
            </a:r>
          </a:p>
          <a:p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PA y contracción</a:t>
            </a:r>
          </a:p>
        </p:txBody>
      </p:sp>
      <p:sp>
        <p:nvSpPr>
          <p:cNvPr id="116748" name="Text Box 12"/>
          <p:cNvSpPr txBox="1">
            <a:spLocks noChangeArrowheads="1"/>
          </p:cNvSpPr>
          <p:nvPr/>
        </p:nvSpPr>
        <p:spPr bwMode="auto">
          <a:xfrm>
            <a:off x="6127491" y="1705975"/>
            <a:ext cx="2482850" cy="8318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42979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/>
              <a:t>¡Descubrimiento</a:t>
            </a:r>
          </a:p>
          <a:p>
            <a:r>
              <a:rPr lang="es-ES_tradnl" sz="2400" b="0" i="1"/>
              <a:t>Serendipitoso</a:t>
            </a:r>
            <a:r>
              <a:rPr lang="es-ES_tradnl" sz="2400" b="0"/>
              <a:t>!</a:t>
            </a:r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879401" y="3933957"/>
            <a:ext cx="41116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Oscilaciones entrada-salida Ca</a:t>
            </a:r>
            <a:r>
              <a:rPr lang="es-ES_tradnl" sz="18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15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oscilaciones </a:t>
            </a:r>
            <a:r>
              <a:rPr lang="es-ES_tradnl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Vm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</a:t>
            </a:r>
            <a:r>
              <a:rPr lang="es-ES_tradnl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miocitos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15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Su frecuencia y altura dan 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frecuencia y fuerza de contracción</a:t>
            </a:r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879401" y="5229357"/>
            <a:ext cx="4262705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dirty="0"/>
              <a:t>Mediador: monóxido de carbono 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800" dirty="0"/>
              <a:t>  </a:t>
            </a:r>
            <a:r>
              <a:rPr lang="es-ES_tradnl" sz="1800" dirty="0" smtClean="0"/>
              <a:t>(</a:t>
            </a:r>
            <a:r>
              <a:rPr lang="es-ES_tradnl" sz="1800" dirty="0"/>
              <a:t>CO) señal regulada para controlar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800" dirty="0"/>
              <a:t>  </a:t>
            </a:r>
            <a:r>
              <a:rPr lang="es-ES_tradnl" sz="1800" dirty="0" smtClean="0"/>
              <a:t>excitabilidad </a:t>
            </a:r>
            <a:r>
              <a:rPr lang="es-ES_tradnl" sz="1800" dirty="0"/>
              <a:t>de m. liso!!</a:t>
            </a:r>
          </a:p>
        </p:txBody>
      </p:sp>
      <p:sp>
        <p:nvSpPr>
          <p:cNvPr id="116751" name="Text Box 15"/>
          <p:cNvSpPr txBox="1">
            <a:spLocks noChangeArrowheads="1"/>
          </p:cNvSpPr>
          <p:nvPr/>
        </p:nvSpPr>
        <p:spPr bwMode="auto">
          <a:xfrm>
            <a:off x="755576" y="6165982"/>
            <a:ext cx="41481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b="0"/>
              <a:t>http://discoveryedge.mayo.edu/de07-2-digestive-szur/</a:t>
            </a:r>
          </a:p>
        </p:txBody>
      </p:sp>
      <p:sp>
        <p:nvSpPr>
          <p:cNvPr id="116754" name="Text Box 18"/>
          <p:cNvSpPr txBox="1">
            <a:spLocks noChangeArrowheads="1"/>
          </p:cNvSpPr>
          <p:nvPr/>
        </p:nvSpPr>
        <p:spPr bwMode="auto">
          <a:xfrm>
            <a:off x="6120557" y="2654309"/>
            <a:ext cx="248978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Estudio en </a:t>
            </a:r>
            <a:r>
              <a:rPr lang="es-ES_tradnl" sz="1600" dirty="0" smtClean="0"/>
              <a:t>ratones.</a:t>
            </a:r>
            <a:endParaRPr lang="es-ES_tradnl" sz="1600" dirty="0"/>
          </a:p>
          <a:p>
            <a:r>
              <a:rPr lang="es-ES_tradnl" sz="1600" dirty="0"/>
              <a:t>A</a:t>
            </a:r>
            <a:r>
              <a:rPr lang="es-ES_tradnl" sz="1600" dirty="0" smtClean="0"/>
              <a:t>l </a:t>
            </a:r>
            <a:r>
              <a:rPr lang="es-ES_tradnl" sz="1600" dirty="0" smtClean="0"/>
              <a:t>eliminar receptores </a:t>
            </a:r>
          </a:p>
          <a:p>
            <a:r>
              <a:rPr lang="es-ES_tradnl" sz="1600" dirty="0"/>
              <a:t>e</a:t>
            </a:r>
            <a:r>
              <a:rPr lang="es-ES_tradnl" sz="1600" dirty="0" smtClean="0"/>
              <a:t>xpresados en CIC</a:t>
            </a:r>
            <a:endParaRPr lang="es-ES_tradnl" sz="1600" dirty="0"/>
          </a:p>
          <a:p>
            <a:r>
              <a:rPr lang="es-ES_tradnl" sz="1600" dirty="0"/>
              <a:t>se alteró la motilidad!</a:t>
            </a:r>
          </a:p>
        </p:txBody>
      </p:sp>
      <p:sp>
        <p:nvSpPr>
          <p:cNvPr id="116755" name="Text Box 19"/>
          <p:cNvSpPr txBox="1">
            <a:spLocks noChangeArrowheads="1"/>
          </p:cNvSpPr>
          <p:nvPr/>
        </p:nvSpPr>
        <p:spPr bwMode="auto">
          <a:xfrm>
            <a:off x="7151429" y="469268"/>
            <a:ext cx="1458912" cy="7302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000" b="0" dirty="0"/>
              <a:t>Origen de </a:t>
            </a:r>
          </a:p>
          <a:p>
            <a:pPr algn="ctr"/>
            <a:r>
              <a:rPr lang="es-ES_tradnl" sz="2000" b="0" dirty="0"/>
              <a:t>REB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402048" y="332656"/>
            <a:ext cx="2336080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Intersticiales </a:t>
            </a:r>
          </a:p>
          <a:p>
            <a:pPr algn="ctr"/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Cajal </a:t>
            </a: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(CIC)</a:t>
            </a:r>
            <a:endParaRPr lang="es-ES_tradnl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7" grpId="0"/>
      <p:bldP spid="116748" grpId="0" animBg="1"/>
      <p:bldP spid="116749" grpId="0"/>
      <p:bldP spid="116750" grpId="0"/>
      <p:bldP spid="11675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8" name="Picture 6" descr="cels cajal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354138"/>
            <a:ext cx="3240088" cy="48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2266950" y="6178550"/>
            <a:ext cx="2466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b="0"/>
              <a:t>S.I. Fox </a:t>
            </a:r>
            <a:r>
              <a:rPr lang="es-ES" sz="1200" b="0" i="1"/>
              <a:t>Human Physiology</a:t>
            </a:r>
            <a:r>
              <a:rPr lang="es-ES" sz="1200" b="0"/>
              <a:t> 2008</a:t>
            </a:r>
          </a:p>
        </p:txBody>
      </p:sp>
      <p:sp>
        <p:nvSpPr>
          <p:cNvPr id="136201" name="Text Box 9"/>
          <p:cNvSpPr txBox="1">
            <a:spLocks noChangeArrowheads="1"/>
          </p:cNvSpPr>
          <p:nvPr/>
        </p:nvSpPr>
        <p:spPr bwMode="auto">
          <a:xfrm>
            <a:off x="702130" y="1654175"/>
            <a:ext cx="1449387" cy="1069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 dirty="0"/>
              <a:t>Células </a:t>
            </a:r>
          </a:p>
          <a:p>
            <a:pPr algn="ctr"/>
            <a:r>
              <a:rPr lang="es-ES_tradnl" sz="1600" dirty="0"/>
              <a:t>intersticiales</a:t>
            </a:r>
          </a:p>
          <a:p>
            <a:pPr algn="ctr"/>
            <a:r>
              <a:rPr lang="es-ES_tradnl" sz="1600" dirty="0"/>
              <a:t>de Cajal</a:t>
            </a:r>
          </a:p>
          <a:p>
            <a:pPr algn="ctr"/>
            <a:r>
              <a:rPr lang="es-ES_tradnl" sz="1600" dirty="0"/>
              <a:t>Marcapaso</a:t>
            </a:r>
          </a:p>
        </p:txBody>
      </p:sp>
      <p:sp>
        <p:nvSpPr>
          <p:cNvPr id="136202" name="Text Box 10"/>
          <p:cNvSpPr txBox="1">
            <a:spLocks noChangeArrowheads="1"/>
          </p:cNvSpPr>
          <p:nvPr/>
        </p:nvSpPr>
        <p:spPr bwMode="auto">
          <a:xfrm>
            <a:off x="1047749" y="3560763"/>
            <a:ext cx="10080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sz="1600" dirty="0"/>
              <a:t>Fibras </a:t>
            </a:r>
          </a:p>
          <a:p>
            <a:pPr algn="ctr"/>
            <a:r>
              <a:rPr lang="es-ES_tradnl" sz="1600" dirty="0"/>
              <a:t>músculo</a:t>
            </a:r>
          </a:p>
          <a:p>
            <a:pPr algn="ctr"/>
            <a:r>
              <a:rPr lang="es-ES_tradnl" sz="1600" dirty="0"/>
              <a:t>liso</a:t>
            </a:r>
          </a:p>
        </p:txBody>
      </p:sp>
      <p:sp>
        <p:nvSpPr>
          <p:cNvPr id="136203" name="Text Box 11"/>
          <p:cNvSpPr txBox="1">
            <a:spLocks noChangeArrowheads="1"/>
          </p:cNvSpPr>
          <p:nvPr/>
        </p:nvSpPr>
        <p:spPr bwMode="auto">
          <a:xfrm>
            <a:off x="908505" y="5053239"/>
            <a:ext cx="12430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/>
              <a:t>Axón </a:t>
            </a:r>
          </a:p>
          <a:p>
            <a:pPr algn="ctr"/>
            <a:r>
              <a:rPr lang="es-ES_tradnl" sz="1600"/>
              <a:t>autonómico</a:t>
            </a:r>
          </a:p>
        </p:txBody>
      </p:sp>
      <p:sp>
        <p:nvSpPr>
          <p:cNvPr id="136204" name="Text Box 12"/>
          <p:cNvSpPr txBox="1">
            <a:spLocks noChangeArrowheads="1"/>
          </p:cNvSpPr>
          <p:nvPr/>
        </p:nvSpPr>
        <p:spPr bwMode="auto">
          <a:xfrm>
            <a:off x="5291138" y="1480911"/>
            <a:ext cx="16129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Producción de </a:t>
            </a:r>
          </a:p>
          <a:p>
            <a:r>
              <a:rPr lang="es-ES_tradnl" sz="1600" dirty="0"/>
              <a:t>ondas lentas</a:t>
            </a:r>
          </a:p>
        </p:txBody>
      </p:sp>
      <p:sp>
        <p:nvSpPr>
          <p:cNvPr id="136205" name="Text Box 13"/>
          <p:cNvSpPr txBox="1">
            <a:spLocks noChangeArrowheads="1"/>
          </p:cNvSpPr>
          <p:nvPr/>
        </p:nvSpPr>
        <p:spPr bwMode="auto">
          <a:xfrm>
            <a:off x="5291138" y="2433638"/>
            <a:ext cx="32383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Conducción </a:t>
            </a:r>
            <a:r>
              <a:rPr lang="es-ES_tradnl" sz="1600" dirty="0" err="1" smtClean="0"/>
              <a:t>electrotónica</a:t>
            </a:r>
            <a:endParaRPr lang="es-ES_tradnl" sz="1600" dirty="0" smtClean="0"/>
          </a:p>
          <a:p>
            <a:r>
              <a:rPr lang="es-ES_tradnl" sz="1600" dirty="0" smtClean="0"/>
              <a:t>de ondas lentas </a:t>
            </a:r>
            <a:r>
              <a:rPr lang="es-ES_tradnl" sz="1600" dirty="0"/>
              <a:t>al músculo liso</a:t>
            </a:r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5322377" y="3311793"/>
            <a:ext cx="294984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Despolarización y apertura</a:t>
            </a:r>
          </a:p>
          <a:p>
            <a:r>
              <a:rPr lang="es-ES_tradnl" sz="1600" dirty="0"/>
              <a:t>de canales de Ca</a:t>
            </a:r>
            <a:r>
              <a:rPr lang="es-ES_tradnl" sz="1600" baseline="30000" dirty="0" smtClean="0"/>
              <a:t>++</a:t>
            </a:r>
            <a:r>
              <a:rPr lang="es-ES_tradnl" sz="1600" dirty="0"/>
              <a:t> </a:t>
            </a:r>
            <a:r>
              <a:rPr lang="es-ES_tradnl" sz="1600" dirty="0" smtClean="0"/>
              <a:t>tipo L</a:t>
            </a:r>
          </a:p>
          <a:p>
            <a:r>
              <a:rPr lang="es-ES_tradnl" sz="1600" dirty="0" smtClean="0"/>
              <a:t>producción </a:t>
            </a:r>
            <a:r>
              <a:rPr lang="es-ES_tradnl" sz="1600" dirty="0"/>
              <a:t>potenciales </a:t>
            </a:r>
          </a:p>
          <a:p>
            <a:r>
              <a:rPr lang="es-ES_tradnl" sz="1600" dirty="0"/>
              <a:t>de acción en marcapasos</a:t>
            </a:r>
          </a:p>
        </p:txBody>
      </p:sp>
      <p:sp>
        <p:nvSpPr>
          <p:cNvPr id="136207" name="Text Box 15"/>
          <p:cNvSpPr txBox="1">
            <a:spLocks noChangeArrowheads="1"/>
          </p:cNvSpPr>
          <p:nvPr/>
        </p:nvSpPr>
        <p:spPr bwMode="auto">
          <a:xfrm>
            <a:off x="5291138" y="4810125"/>
            <a:ext cx="2879725" cy="13144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_tradnl" sz="1600" u="sng" dirty="0"/>
              <a:t>Entrada autonómica </a:t>
            </a:r>
            <a:r>
              <a:rPr lang="es-ES_tradnl" sz="1600" dirty="0"/>
              <a:t>neural a c. Cajal y m. liso,</a:t>
            </a:r>
          </a:p>
          <a:p>
            <a:r>
              <a:rPr lang="es-ES_tradnl" sz="1600" dirty="0"/>
              <a:t>modifica actividad</a:t>
            </a:r>
          </a:p>
          <a:p>
            <a:r>
              <a:rPr lang="es-ES_tradnl" sz="1600" dirty="0"/>
              <a:t>intrínseca de c. Cajal y</a:t>
            </a:r>
          </a:p>
          <a:p>
            <a:r>
              <a:rPr lang="es-ES_tradnl" sz="1600" dirty="0"/>
              <a:t>m. liso</a:t>
            </a:r>
          </a:p>
        </p:txBody>
      </p:sp>
      <p:sp>
        <p:nvSpPr>
          <p:cNvPr id="136208" name="Text Box 16"/>
          <p:cNvSpPr txBox="1">
            <a:spLocks noChangeArrowheads="1"/>
          </p:cNvSpPr>
          <p:nvPr/>
        </p:nvSpPr>
        <p:spPr bwMode="auto">
          <a:xfrm>
            <a:off x="685800" y="1003300"/>
            <a:ext cx="1625600" cy="4254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b="0"/>
              <a:t>Estructuras</a:t>
            </a:r>
          </a:p>
        </p:txBody>
      </p:sp>
      <p:sp>
        <p:nvSpPr>
          <p:cNvPr id="136209" name="Text Box 17"/>
          <p:cNvSpPr txBox="1">
            <a:spLocks noChangeArrowheads="1"/>
          </p:cNvSpPr>
          <p:nvPr/>
        </p:nvSpPr>
        <p:spPr bwMode="auto">
          <a:xfrm>
            <a:off x="5357813" y="993775"/>
            <a:ext cx="1373187" cy="434975"/>
          </a:xfrm>
          <a:prstGeom prst="rect">
            <a:avLst/>
          </a:prstGeom>
          <a:solidFill>
            <a:srgbClr val="D6ECEE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b="0"/>
              <a:t>Funciones</a:t>
            </a:r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7164388" y="404813"/>
            <a:ext cx="1458912" cy="7302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Origen de </a:t>
            </a:r>
          </a:p>
          <a:p>
            <a:pPr algn="ctr"/>
            <a:r>
              <a:rPr lang="es-ES_tradnl" sz="2000" b="0"/>
              <a:t>REB</a:t>
            </a:r>
          </a:p>
        </p:txBody>
      </p:sp>
      <p:sp>
        <p:nvSpPr>
          <p:cNvPr id="136215" name="Text Box 23"/>
          <p:cNvSpPr txBox="1">
            <a:spLocks noChangeArrowheads="1"/>
          </p:cNvSpPr>
          <p:nvPr/>
        </p:nvSpPr>
        <p:spPr bwMode="auto">
          <a:xfrm>
            <a:off x="3500437" y="37306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 animBg="1"/>
      <p:bldP spid="136202" grpId="0"/>
      <p:bldP spid="136203" grpId="0"/>
      <p:bldP spid="136204" grpId="0"/>
      <p:bldP spid="136205" grpId="0"/>
      <p:bldP spid="136206" grpId="0"/>
      <p:bldP spid="1362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20" name="Rectangle 12"/>
          <p:cNvSpPr>
            <a:spLocks noChangeArrowheads="1"/>
          </p:cNvSpPr>
          <p:nvPr/>
        </p:nvSpPr>
        <p:spPr bwMode="auto">
          <a:xfrm>
            <a:off x="798513" y="588824"/>
            <a:ext cx="7688262" cy="5970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endParaRPr lang="es-ES_tradnl" sz="800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/>
            <a:r>
              <a:rPr lang="es-ES_tradnl" sz="32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  <a:endParaRPr lang="es-ES_tradnl" sz="32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900" b="0" dirty="0"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latin typeface="Arial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Ganong´s</a:t>
            </a:r>
            <a:r>
              <a:rPr lang="en-GB" b="0" dirty="0">
                <a:cs typeface="Times New Roman" pitchFamily="18" charset="0"/>
              </a:rPr>
              <a:t> </a:t>
            </a:r>
            <a:r>
              <a:rPr lang="en-GB" b="0" i="1" dirty="0">
                <a:cs typeface="Times New Roman" pitchFamily="18" charset="0"/>
              </a:rPr>
              <a:t>Review of Medical Physiology</a:t>
            </a:r>
            <a:r>
              <a:rPr lang="en-GB" b="0" dirty="0">
                <a:cs typeface="Times New Roman" pitchFamily="18" charset="0"/>
              </a:rPr>
              <a:t>. 23</a:t>
            </a:r>
            <a:r>
              <a:rPr lang="en-GB" b="0" baseline="30000" dirty="0">
                <a:cs typeface="Times New Roman" pitchFamily="18" charset="0"/>
              </a:rPr>
              <a:t>er</a:t>
            </a:r>
            <a:r>
              <a:rPr lang="en-GB" b="0" dirty="0">
                <a:cs typeface="Times New Roman" pitchFamily="18" charset="0"/>
              </a:rPr>
              <a:t>.  Ed.  K.E. Barrett, S.M. Barman, S. </a:t>
            </a:r>
          </a:p>
          <a:p>
            <a:pPr eaLnBrk="0" hangingPunct="0">
              <a:buClr>
                <a:schemeClr val="tx1"/>
              </a:buClr>
            </a:pPr>
            <a:r>
              <a:rPr lang="en-GB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Boitano</a:t>
            </a:r>
            <a:r>
              <a:rPr lang="en-GB" b="0" dirty="0">
                <a:cs typeface="Times New Roman" pitchFamily="18" charset="0"/>
              </a:rPr>
              <a:t>, H.L. Brooks Eds. Lange, </a:t>
            </a:r>
            <a:r>
              <a:rPr lang="en-GB" dirty="0">
                <a:cs typeface="Times New Roman" pitchFamily="18" charset="0"/>
              </a:rPr>
              <a:t>2010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</a:pPr>
            <a:endParaRPr lang="en-GB" sz="9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s-ES" b="0" i="1" dirty="0" smtClean="0"/>
              <a:t> Fisiología </a:t>
            </a:r>
            <a:r>
              <a:rPr lang="es-ES" b="0" i="1" dirty="0"/>
              <a:t>Médica</a:t>
            </a:r>
            <a:r>
              <a:rPr lang="es-ES" b="0" dirty="0"/>
              <a:t>. </a:t>
            </a:r>
            <a:r>
              <a:rPr lang="es-ES" b="0" dirty="0" err="1"/>
              <a:t>Fiorenzo</a:t>
            </a:r>
            <a:r>
              <a:rPr lang="es-ES" b="0" dirty="0"/>
              <a:t> </a:t>
            </a:r>
            <a:r>
              <a:rPr lang="es-ES" b="0" dirty="0" err="1"/>
              <a:t>Conti</a:t>
            </a:r>
            <a:r>
              <a:rPr lang="es-ES" b="0" dirty="0"/>
              <a:t> (ed.). </a:t>
            </a:r>
            <a:r>
              <a:rPr lang="en-GB" b="0" dirty="0" err="1"/>
              <a:t>Mc</a:t>
            </a:r>
            <a:r>
              <a:rPr lang="en-GB" b="0" dirty="0"/>
              <a:t> </a:t>
            </a:r>
            <a:r>
              <a:rPr lang="en-GB" b="0" dirty="0" err="1"/>
              <a:t>Graw</a:t>
            </a:r>
            <a:r>
              <a:rPr lang="en-GB" b="0" dirty="0"/>
              <a:t>-Hill, </a:t>
            </a:r>
            <a:r>
              <a:rPr lang="en-GB" dirty="0"/>
              <a:t>2010</a:t>
            </a:r>
            <a:r>
              <a:rPr lang="en-GB" b="0" dirty="0"/>
              <a:t>.</a:t>
            </a:r>
            <a:endParaRPr lang="en-GB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</a:t>
            </a:r>
            <a:r>
              <a:rPr lang="en-GB" b="0" dirty="0" err="1">
                <a:cs typeface="Times New Roman" pitchFamily="18" charset="0"/>
              </a:rPr>
              <a:t>Silbernagl</a:t>
            </a:r>
            <a:r>
              <a:rPr lang="en-GB" b="0" dirty="0">
                <a:cs typeface="Times New Roman" pitchFamily="18" charset="0"/>
              </a:rPr>
              <a:t> S. </a:t>
            </a:r>
            <a:r>
              <a:rPr lang="en-GB" b="0" dirty="0" err="1">
                <a:cs typeface="Times New Roman" pitchFamily="18" charset="0"/>
              </a:rPr>
              <a:t>Despopoulos</a:t>
            </a:r>
            <a:r>
              <a:rPr lang="en-GB" b="0" dirty="0">
                <a:cs typeface="Times New Roman" pitchFamily="18" charset="0"/>
              </a:rPr>
              <a:t>. </a:t>
            </a:r>
            <a:r>
              <a:rPr lang="en-GB" b="0" dirty="0" err="1">
                <a:cs typeface="Times New Roman" pitchFamily="18" charset="0"/>
              </a:rPr>
              <a:t>Fisiología</a:t>
            </a:r>
            <a:r>
              <a:rPr lang="en-GB" b="0" dirty="0">
                <a:cs typeface="Times New Roman" pitchFamily="18" charset="0"/>
              </a:rPr>
              <a:t>. </a:t>
            </a:r>
            <a:r>
              <a:rPr lang="en-GB" b="0" dirty="0" err="1">
                <a:cs typeface="Times New Roman" pitchFamily="18" charset="0"/>
              </a:rPr>
              <a:t>Texto</a:t>
            </a:r>
            <a:r>
              <a:rPr lang="en-GB" b="0" dirty="0">
                <a:cs typeface="Times New Roman" pitchFamily="18" charset="0"/>
              </a:rPr>
              <a:t> y Atlas 7</a:t>
            </a:r>
            <a:r>
              <a:rPr lang="en-GB" b="0" baseline="30000" dirty="0">
                <a:cs typeface="Times New Roman" pitchFamily="18" charset="0"/>
              </a:rPr>
              <a:t>tima</a:t>
            </a:r>
            <a:r>
              <a:rPr lang="en-GB" b="0" dirty="0">
                <a:cs typeface="Times New Roman" pitchFamily="18" charset="0"/>
              </a:rPr>
              <a:t> Ed. Editorial </a:t>
            </a:r>
            <a:r>
              <a:rPr lang="en-GB" b="0" dirty="0" err="1">
                <a:cs typeface="Times New Roman" pitchFamily="18" charset="0"/>
              </a:rPr>
              <a:t>Médica</a:t>
            </a:r>
            <a:r>
              <a:rPr lang="en-GB" b="0" dirty="0">
                <a:cs typeface="Times New Roman" pitchFamily="18" charset="0"/>
              </a:rPr>
              <a:t> </a:t>
            </a:r>
          </a:p>
          <a:p>
            <a:pPr eaLnBrk="0" hangingPunct="0">
              <a:buClr>
                <a:schemeClr val="tx1"/>
              </a:buClr>
            </a:pPr>
            <a:r>
              <a:rPr lang="en-GB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Panamericana</a:t>
            </a:r>
            <a:r>
              <a:rPr lang="en-GB" b="0" dirty="0">
                <a:cs typeface="Times New Roman" pitchFamily="18" charset="0"/>
              </a:rPr>
              <a:t>, </a:t>
            </a:r>
            <a:r>
              <a:rPr lang="en-GB" dirty="0">
                <a:cs typeface="Times New Roman" pitchFamily="18" charset="0"/>
              </a:rPr>
              <a:t>2009</a:t>
            </a:r>
            <a:r>
              <a:rPr lang="en-GB" b="0" dirty="0">
                <a:cs typeface="Times New Roman" pitchFamily="18" charset="0"/>
              </a:rPr>
              <a:t>. 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Fox S.I. </a:t>
            </a:r>
            <a:r>
              <a:rPr lang="en-GB" b="0" i="1" dirty="0">
                <a:cs typeface="Times New Roman" pitchFamily="18" charset="0"/>
              </a:rPr>
              <a:t>Human Physiology</a:t>
            </a:r>
            <a:r>
              <a:rPr lang="en-GB" b="0" dirty="0">
                <a:cs typeface="Times New Roman" pitchFamily="18" charset="0"/>
              </a:rPr>
              <a:t>. 10</a:t>
            </a:r>
            <a:r>
              <a:rPr lang="en-GB" b="0" baseline="30000" dirty="0">
                <a:cs typeface="Times New Roman" pitchFamily="18" charset="0"/>
              </a:rPr>
              <a:t>th</a:t>
            </a:r>
            <a:r>
              <a:rPr lang="en-GB" b="0" dirty="0">
                <a:cs typeface="Times New Roman" pitchFamily="18" charset="0"/>
              </a:rPr>
              <a:t> edition. McGraw-Hill, New York, </a:t>
            </a:r>
            <a:r>
              <a:rPr lang="en-GB" dirty="0">
                <a:cs typeface="Times New Roman" pitchFamily="18" charset="0"/>
              </a:rPr>
              <a:t>2008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s-ES_tradnl" sz="800" b="0" dirty="0"/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Costanzo L.S. </a:t>
            </a:r>
            <a:r>
              <a:rPr lang="en-GB" b="0" i="1" dirty="0">
                <a:cs typeface="Times New Roman" pitchFamily="18" charset="0"/>
              </a:rPr>
              <a:t>Physiology</a:t>
            </a:r>
            <a:r>
              <a:rPr lang="en-GB" b="0" dirty="0">
                <a:cs typeface="Times New Roman" pitchFamily="18" charset="0"/>
              </a:rPr>
              <a:t>. 3</a:t>
            </a:r>
            <a:r>
              <a:rPr lang="en-GB" b="0" baseline="30000" dirty="0">
                <a:cs typeface="Times New Roman" pitchFamily="18" charset="0"/>
              </a:rPr>
              <a:t>er</a:t>
            </a:r>
            <a:r>
              <a:rPr lang="en-GB" b="0" dirty="0">
                <a:cs typeface="Times New Roman" pitchFamily="18" charset="0"/>
              </a:rPr>
              <a:t> Ed. Saunders Elsevier, </a:t>
            </a:r>
            <a:r>
              <a:rPr lang="en-GB" dirty="0">
                <a:cs typeface="Times New Roman" pitchFamily="18" charset="0"/>
              </a:rPr>
              <a:t>2006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cs typeface="Times New Roman" pitchFamily="18" charset="0"/>
              </a:rPr>
              <a:t> K. M. Barrett. </a:t>
            </a:r>
            <a:r>
              <a:rPr lang="en-US" sz="1200" b="0" i="1" dirty="0">
                <a:cs typeface="Times New Roman" pitchFamily="18" charset="0"/>
              </a:rPr>
              <a:t>Gastrointestinal Physiology</a:t>
            </a:r>
            <a:r>
              <a:rPr lang="en-US" sz="1200" b="0" dirty="0">
                <a:cs typeface="Times New Roman" pitchFamily="18" charset="0"/>
              </a:rPr>
              <a:t>. Lange Physiology Series. McGraw-Hill, </a:t>
            </a:r>
            <a:r>
              <a:rPr lang="en-US" sz="1200" dirty="0">
                <a:cs typeface="Times New Roman" pitchFamily="18" charset="0"/>
              </a:rPr>
              <a:t>2006</a:t>
            </a:r>
            <a:r>
              <a:rPr lang="en-US" sz="1200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A.C. Guyton, J.E Hall. </a:t>
            </a:r>
            <a:r>
              <a:rPr lang="en-GB" sz="1200" b="0" i="1" dirty="0">
                <a:cs typeface="Times New Roman" pitchFamily="18" charset="0"/>
              </a:rPr>
              <a:t>Textbook of Medical Physiology</a:t>
            </a:r>
            <a:r>
              <a:rPr lang="en-GB" sz="1200" b="0" dirty="0">
                <a:cs typeface="Times New Roman" pitchFamily="18" charset="0"/>
              </a:rPr>
              <a:t>. 10th Edition W.B.  </a:t>
            </a:r>
            <a:r>
              <a:rPr lang="en-GB" sz="1200" b="0" dirty="0" err="1">
                <a:cs typeface="Times New Roman" pitchFamily="18" charset="0"/>
              </a:rPr>
              <a:t>Sauders</a:t>
            </a:r>
            <a:r>
              <a:rPr lang="en-GB" sz="1200" b="0" dirty="0">
                <a:cs typeface="Times New Roman" pitchFamily="18" charset="0"/>
              </a:rPr>
              <a:t> Co., Philadelphia, </a:t>
            </a:r>
          </a:p>
          <a:p>
            <a:pPr eaLnBrk="0" hangingPunct="0">
              <a:buClr>
                <a:schemeClr val="tx1"/>
              </a:buClr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dirty="0">
                <a:cs typeface="Times New Roman" pitchFamily="18" charset="0"/>
              </a:rPr>
              <a:t>2000.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M. </a:t>
            </a:r>
            <a:r>
              <a:rPr lang="en-GB" sz="1200" b="0" dirty="0" err="1">
                <a:cs typeface="Times New Roman" pitchFamily="18" charset="0"/>
              </a:rPr>
              <a:t>Gershon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cs typeface="Times New Roman" pitchFamily="18" charset="0"/>
              </a:rPr>
              <a:t>. Hospital Practice. </a:t>
            </a:r>
            <a:r>
              <a:rPr lang="en-GB" sz="1200" dirty="0">
                <a:cs typeface="Times New Roman" pitchFamily="18" charset="0"/>
              </a:rPr>
              <a:t>1999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L. Wilson-</a:t>
            </a:r>
            <a:r>
              <a:rPr lang="en-GB" sz="1200" b="0" dirty="0" err="1">
                <a:cs typeface="Times New Roman" pitchFamily="18" charset="0"/>
              </a:rPr>
              <a:t>Pauwels</a:t>
            </a:r>
            <a:r>
              <a:rPr lang="en-GB" sz="1200" b="0" dirty="0">
                <a:cs typeface="Times New Roman" pitchFamily="18" charset="0"/>
              </a:rPr>
              <a:t>, P.A. Stewart, E.J. </a:t>
            </a:r>
            <a:r>
              <a:rPr lang="en-GB" sz="1200" b="0" dirty="0" err="1">
                <a:cs typeface="Times New Roman" pitchFamily="18" charset="0"/>
              </a:rPr>
              <a:t>Akesson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Autonomic Nerves</a:t>
            </a:r>
            <a:r>
              <a:rPr lang="en-GB" sz="1200" b="0" dirty="0">
                <a:cs typeface="Times New Roman" pitchFamily="18" charset="0"/>
              </a:rPr>
              <a:t>. B.C. Decker Inc. Hamilton, </a:t>
            </a:r>
          </a:p>
          <a:p>
            <a:pPr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1997.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s-ES_tradnl" b="0" dirty="0"/>
              <a:t> R.A. </a:t>
            </a:r>
            <a:r>
              <a:rPr lang="es-ES_tradnl" b="0" dirty="0" err="1"/>
              <a:t>Bowen</a:t>
            </a:r>
            <a:r>
              <a:rPr lang="es-ES_tradnl" b="0" dirty="0"/>
              <a:t>. </a:t>
            </a:r>
            <a:r>
              <a:rPr lang="es-ES_tradnl" b="0" dirty="0" err="1"/>
              <a:t>Biomedical</a:t>
            </a:r>
            <a:r>
              <a:rPr lang="es-ES_tradnl" b="0" dirty="0"/>
              <a:t> </a:t>
            </a:r>
            <a:r>
              <a:rPr lang="es-ES_tradnl" b="0" dirty="0" err="1"/>
              <a:t>Sciences</a:t>
            </a:r>
            <a:r>
              <a:rPr lang="es-ES_tradnl" b="0" dirty="0"/>
              <a:t>. </a:t>
            </a:r>
            <a:r>
              <a:rPr lang="es-ES_tradnl" b="0" i="1" dirty="0" err="1"/>
              <a:t>Digestive</a:t>
            </a:r>
            <a:r>
              <a:rPr lang="es-ES_tradnl" b="0" i="1" dirty="0"/>
              <a:t> </a:t>
            </a:r>
            <a:r>
              <a:rPr lang="es-ES_tradnl" b="0" i="1" dirty="0" err="1"/>
              <a:t>System</a:t>
            </a:r>
            <a:r>
              <a:rPr lang="es-ES_tradnl" b="0" dirty="0"/>
              <a:t>. Colorado </a:t>
            </a:r>
            <a:r>
              <a:rPr lang="es-ES_tradnl" b="0" dirty="0" err="1"/>
              <a:t>State</a:t>
            </a:r>
            <a:r>
              <a:rPr lang="es-ES_tradnl" b="0" dirty="0"/>
              <a:t> </a:t>
            </a:r>
            <a:r>
              <a:rPr lang="es-ES_tradnl" b="0" dirty="0" err="1"/>
              <a:t>University</a:t>
            </a:r>
            <a:r>
              <a:rPr lang="es-ES_tradnl" b="0" dirty="0"/>
              <a:t>, </a:t>
            </a:r>
            <a:r>
              <a:rPr lang="es-ES_tradnl" dirty="0"/>
              <a:t>2006.</a:t>
            </a:r>
            <a:r>
              <a:rPr lang="es-ES_tradnl" b="0" dirty="0"/>
              <a:t> </a:t>
            </a:r>
          </a:p>
          <a:p>
            <a:pPr eaLnBrk="0" hangingPunct="0">
              <a:buClr>
                <a:schemeClr val="tx1"/>
              </a:buClr>
            </a:pPr>
            <a:r>
              <a:rPr lang="es-ES_tradnl" b="0" dirty="0"/>
              <a:t>  Disponible en: </a:t>
            </a:r>
            <a:r>
              <a:rPr lang="es-ES_tradnl" sz="1200" b="0" dirty="0">
                <a:hlinkClick r:id="rId2"/>
              </a:rPr>
              <a:t>http://arbl.cvmbs.colostate.edu/hbooks/pathphys/digestion/index.html</a:t>
            </a:r>
            <a:endParaRPr lang="es-ES_tradnl" sz="1200" b="0" dirty="0"/>
          </a:p>
          <a:p>
            <a:pPr eaLnBrk="0" hangingPunct="0">
              <a:buClr>
                <a:schemeClr val="tx1"/>
              </a:buClr>
            </a:pPr>
            <a:endParaRPr lang="es-ES_tradnl" sz="800" b="0" dirty="0"/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s-ES_tradnl" b="0" dirty="0"/>
              <a:t> </a:t>
            </a:r>
            <a:r>
              <a:rPr lang="es-ES_tradnl" b="0" i="1" dirty="0" err="1"/>
              <a:t>The</a:t>
            </a:r>
            <a:r>
              <a:rPr lang="es-ES_tradnl" b="0" i="1" dirty="0"/>
              <a:t> </a:t>
            </a:r>
            <a:r>
              <a:rPr lang="es-ES_tradnl" b="0" i="1" dirty="0" err="1"/>
              <a:t>Inner</a:t>
            </a:r>
            <a:r>
              <a:rPr lang="es-ES_tradnl" b="0" i="1" dirty="0"/>
              <a:t> </a:t>
            </a:r>
            <a:r>
              <a:rPr lang="es-ES_tradnl" b="0" i="1" dirty="0" err="1"/>
              <a:t>Tube</a:t>
            </a:r>
            <a:r>
              <a:rPr lang="es-ES_tradnl" b="0" i="1" dirty="0"/>
              <a:t> of </a:t>
            </a:r>
            <a:r>
              <a:rPr lang="es-ES_tradnl" b="0" i="1" dirty="0" err="1"/>
              <a:t>Life</a:t>
            </a:r>
            <a:r>
              <a:rPr lang="es-ES_tradnl" b="0" dirty="0"/>
              <a:t>. </a:t>
            </a:r>
            <a:r>
              <a:rPr lang="es-ES_tradnl" b="0" dirty="0" err="1"/>
              <a:t>Special</a:t>
            </a:r>
            <a:r>
              <a:rPr lang="es-ES_tradnl" b="0" dirty="0"/>
              <a:t> </a:t>
            </a:r>
            <a:r>
              <a:rPr lang="es-ES_tradnl" b="0" dirty="0" err="1"/>
              <a:t>Collection</a:t>
            </a:r>
            <a:r>
              <a:rPr lang="es-ES_tradnl" b="0" dirty="0"/>
              <a:t>  </a:t>
            </a:r>
            <a:r>
              <a:rPr lang="es-ES_tradnl" b="0" dirty="0" err="1"/>
              <a:t>Science</a:t>
            </a:r>
            <a:r>
              <a:rPr lang="es-ES_tradnl" b="0" dirty="0"/>
              <a:t> 307: 1914 </a:t>
            </a:r>
            <a:r>
              <a:rPr lang="es-ES_tradnl" dirty="0"/>
              <a:t>2005</a:t>
            </a:r>
            <a:r>
              <a:rPr lang="es-ES_tradnl" b="0" dirty="0"/>
              <a:t> [DOI: </a:t>
            </a:r>
          </a:p>
          <a:p>
            <a:pPr eaLnBrk="0" hangingPunct="0">
              <a:buClr>
                <a:schemeClr val="tx1"/>
              </a:buClr>
            </a:pPr>
            <a:r>
              <a:rPr lang="es-ES_tradnl" b="0" dirty="0"/>
              <a:t>   10.1126/science.307.5717.1914a]. Disponible en: </a:t>
            </a:r>
          </a:p>
          <a:p>
            <a:pPr eaLnBrk="0" hangingPunct="0">
              <a:buClr>
                <a:schemeClr val="tx1"/>
              </a:buClr>
            </a:pPr>
            <a:r>
              <a:rPr lang="es-ES_tradnl" b="0" dirty="0"/>
              <a:t>  </a:t>
            </a:r>
            <a:r>
              <a:rPr lang="es-ES_tradnl" sz="1200" b="0" dirty="0">
                <a:hlinkClick r:id="rId3"/>
              </a:rPr>
              <a:t>http://www.sciencemag.org/cgi/content/summary/sci;307/5717/1895</a:t>
            </a:r>
            <a:endParaRPr lang="es-ES_tradnl" sz="1200" b="0" dirty="0"/>
          </a:p>
          <a:p>
            <a:pPr eaLnBrk="0" hangingPunct="0">
              <a:buClr>
                <a:schemeClr val="tx1"/>
              </a:buClr>
            </a:pPr>
            <a:endParaRPr lang="es-ES_tradnl" sz="1200" b="0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3663" y="6654552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73"/>
          <a:stretch>
            <a:fillRect/>
          </a:stretch>
        </p:blipFill>
        <p:spPr>
          <a:xfrm>
            <a:off x="1258888" y="768350"/>
            <a:ext cx="5230812" cy="2444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434802" y="365443"/>
            <a:ext cx="1347788" cy="730250"/>
          </a:xfrm>
          <a:prstGeom prst="rect">
            <a:avLst/>
          </a:prstGeom>
          <a:solidFill>
            <a:srgbClr val="D6ECEE"/>
          </a:solidFill>
          <a:ln w="28575">
            <a:solidFill>
              <a:srgbClr val="73BFC5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Potencial </a:t>
            </a:r>
          </a:p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 acción</a:t>
            </a:r>
          </a:p>
        </p:txBody>
      </p:sp>
      <p:sp>
        <p:nvSpPr>
          <p:cNvPr id="105483" name="Text Box 11"/>
          <p:cNvSpPr txBox="1">
            <a:spLocks noChangeArrowheads="1"/>
          </p:cNvSpPr>
          <p:nvPr/>
        </p:nvSpPr>
        <p:spPr bwMode="auto">
          <a:xfrm>
            <a:off x="4847140" y="4014787"/>
            <a:ext cx="2252540" cy="83099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Entrada LENTA Ca</a:t>
            </a:r>
            <a:r>
              <a:rPr lang="es-ES" sz="1600" baseline="30000"/>
              <a:t>++</a:t>
            </a:r>
          </a:p>
          <a:p>
            <a:r>
              <a:rPr lang="es-ES" sz="1600"/>
              <a:t>Salida de K</a:t>
            </a:r>
            <a:r>
              <a:rPr lang="es-ES" sz="1600" baseline="30000"/>
              <a:t>+</a:t>
            </a:r>
          </a:p>
          <a:p>
            <a:r>
              <a:rPr lang="es-ES" sz="1600"/>
              <a:t>Larga duración</a:t>
            </a:r>
          </a:p>
        </p:txBody>
      </p:sp>
      <p:pic>
        <p:nvPicPr>
          <p:cNvPr id="105495" name="Picture 23" descr="img11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66006" r="48822" b="3635"/>
          <a:stretch>
            <a:fillRect/>
          </a:stretch>
        </p:blipFill>
        <p:spPr bwMode="auto">
          <a:xfrm>
            <a:off x="1620838" y="3500438"/>
            <a:ext cx="295116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96" name="Oval 24"/>
          <p:cNvSpPr>
            <a:spLocks noChangeArrowheads="1"/>
          </p:cNvSpPr>
          <p:nvPr/>
        </p:nvSpPr>
        <p:spPr bwMode="auto">
          <a:xfrm>
            <a:off x="3924300" y="404813"/>
            <a:ext cx="1584325" cy="1393825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497" name="Line 25"/>
          <p:cNvSpPr>
            <a:spLocks noChangeShapeType="1"/>
          </p:cNvSpPr>
          <p:nvPr/>
        </p:nvSpPr>
        <p:spPr bwMode="auto">
          <a:xfrm flipH="1">
            <a:off x="1979613" y="1628775"/>
            <a:ext cx="2303462" cy="20161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5499" name="Rectangle 27"/>
          <p:cNvSpPr>
            <a:spLocks noChangeArrowheads="1"/>
          </p:cNvSpPr>
          <p:nvPr/>
        </p:nvSpPr>
        <p:spPr bwMode="auto">
          <a:xfrm>
            <a:off x="2195513" y="1125538"/>
            <a:ext cx="11525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500" name="Oval 28"/>
          <p:cNvSpPr>
            <a:spLocks noChangeArrowheads="1"/>
          </p:cNvSpPr>
          <p:nvPr/>
        </p:nvSpPr>
        <p:spPr bwMode="auto">
          <a:xfrm>
            <a:off x="1979613" y="1989138"/>
            <a:ext cx="360362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502" name="Rectangle 30"/>
          <p:cNvSpPr>
            <a:spLocks noChangeArrowheads="1"/>
          </p:cNvSpPr>
          <p:nvPr/>
        </p:nvSpPr>
        <p:spPr bwMode="auto">
          <a:xfrm>
            <a:off x="1619250" y="3429000"/>
            <a:ext cx="2952750" cy="3024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498" name="Line 26"/>
          <p:cNvSpPr>
            <a:spLocks noChangeShapeType="1"/>
          </p:cNvSpPr>
          <p:nvPr/>
        </p:nvSpPr>
        <p:spPr bwMode="auto">
          <a:xfrm>
            <a:off x="4356100" y="1628775"/>
            <a:ext cx="215900" cy="42481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5503" name="Text Box 31"/>
          <p:cNvSpPr txBox="1">
            <a:spLocks noChangeArrowheads="1"/>
          </p:cNvSpPr>
          <p:nvPr/>
        </p:nvSpPr>
        <p:spPr bwMode="auto">
          <a:xfrm>
            <a:off x="1403350" y="3860800"/>
            <a:ext cx="4429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mV</a:t>
            </a:r>
          </a:p>
        </p:txBody>
      </p:sp>
      <p:sp>
        <p:nvSpPr>
          <p:cNvPr id="105506" name="Text Box 34"/>
          <p:cNvSpPr txBox="1">
            <a:spLocks noChangeArrowheads="1"/>
          </p:cNvSpPr>
          <p:nvPr/>
        </p:nvSpPr>
        <p:spPr bwMode="auto">
          <a:xfrm>
            <a:off x="1982153" y="485776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5507" name="Oval 35"/>
          <p:cNvSpPr>
            <a:spLocks noChangeArrowheads="1"/>
          </p:cNvSpPr>
          <p:nvPr/>
        </p:nvSpPr>
        <p:spPr bwMode="auto">
          <a:xfrm>
            <a:off x="4067175" y="549275"/>
            <a:ext cx="504825" cy="430213"/>
          </a:xfrm>
          <a:prstGeom prst="ellips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508" name="Text Box 36"/>
          <p:cNvSpPr txBox="1">
            <a:spLocks noChangeArrowheads="1"/>
          </p:cNvSpPr>
          <p:nvPr/>
        </p:nvSpPr>
        <p:spPr bwMode="auto">
          <a:xfrm>
            <a:off x="4572000" y="525463"/>
            <a:ext cx="501650" cy="396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0" dirty="0"/>
              <a:t>PA</a:t>
            </a:r>
          </a:p>
        </p:txBody>
      </p:sp>
      <p:sp>
        <p:nvSpPr>
          <p:cNvPr id="105509" name="Text Box 37"/>
          <p:cNvSpPr txBox="1">
            <a:spLocks noChangeArrowheads="1"/>
          </p:cNvSpPr>
          <p:nvPr/>
        </p:nvSpPr>
        <p:spPr bwMode="auto">
          <a:xfrm>
            <a:off x="2124075" y="1412875"/>
            <a:ext cx="1624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Ondas Lentas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7313786" y="777220"/>
            <a:ext cx="140354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000" b="0" dirty="0" smtClean="0"/>
              <a:t>Actividad Eléctrica</a:t>
            </a:r>
            <a:endParaRPr lang="es-ES" sz="2000" b="0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838802" y="379998"/>
            <a:ext cx="1882247" cy="338554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III MOTILIDAD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5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05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3" grpId="0" animBg="1"/>
      <p:bldP spid="105496" grpId="0" animBg="1"/>
      <p:bldP spid="105497" grpId="0" animBg="1"/>
      <p:bldP spid="105502" grpId="0" animBg="1"/>
      <p:bldP spid="105498" grpId="0" animBg="1"/>
      <p:bldP spid="105507" grpId="0" animBg="1"/>
      <p:bldP spid="105508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94"/>
          <a:stretch>
            <a:fillRect/>
          </a:stretch>
        </p:blipFill>
        <p:spPr>
          <a:xfrm>
            <a:off x="684213" y="682625"/>
            <a:ext cx="6335712" cy="5492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1081" name="Text Box 9"/>
          <p:cNvSpPr txBox="1">
            <a:spLocks noChangeArrowheads="1"/>
          </p:cNvSpPr>
          <p:nvPr/>
        </p:nvSpPr>
        <p:spPr bwMode="auto">
          <a:xfrm>
            <a:off x="3238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1084" name="Line 12"/>
          <p:cNvSpPr>
            <a:spLocks noChangeShapeType="1"/>
          </p:cNvSpPr>
          <p:nvPr/>
        </p:nvSpPr>
        <p:spPr bwMode="auto">
          <a:xfrm>
            <a:off x="1547813" y="3284538"/>
            <a:ext cx="4681537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089" name="Oval 17"/>
          <p:cNvSpPr>
            <a:spLocks noChangeArrowheads="1"/>
          </p:cNvSpPr>
          <p:nvPr/>
        </p:nvSpPr>
        <p:spPr bwMode="auto">
          <a:xfrm>
            <a:off x="3779838" y="693738"/>
            <a:ext cx="1368425" cy="1295400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0" name="Text Box 18"/>
          <p:cNvSpPr txBox="1">
            <a:spLocks noChangeArrowheads="1"/>
          </p:cNvSpPr>
          <p:nvPr/>
        </p:nvSpPr>
        <p:spPr bwMode="auto">
          <a:xfrm>
            <a:off x="5672138" y="1582738"/>
            <a:ext cx="844550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/>
              <a:t>Umbral</a:t>
            </a:r>
          </a:p>
          <a:p>
            <a:r>
              <a:rPr lang="es-MX"/>
              <a:t>-40 mV</a:t>
            </a:r>
          </a:p>
        </p:txBody>
      </p:sp>
      <p:sp>
        <p:nvSpPr>
          <p:cNvPr id="131091" name="Rectangle 19"/>
          <p:cNvSpPr>
            <a:spLocks noChangeArrowheads="1"/>
          </p:cNvSpPr>
          <p:nvPr/>
        </p:nvSpPr>
        <p:spPr bwMode="auto">
          <a:xfrm>
            <a:off x="1979613" y="1844675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2" name="Oval 20"/>
          <p:cNvSpPr>
            <a:spLocks noChangeArrowheads="1"/>
          </p:cNvSpPr>
          <p:nvPr/>
        </p:nvSpPr>
        <p:spPr bwMode="auto">
          <a:xfrm>
            <a:off x="1476375" y="2205038"/>
            <a:ext cx="5032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5" name="Rectangle 23"/>
          <p:cNvSpPr>
            <a:spLocks noChangeArrowheads="1"/>
          </p:cNvSpPr>
          <p:nvPr/>
        </p:nvSpPr>
        <p:spPr bwMode="auto">
          <a:xfrm>
            <a:off x="1835150" y="1268413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6" name="Text Box 24"/>
          <p:cNvSpPr txBox="1">
            <a:spLocks noChangeArrowheads="1"/>
          </p:cNvSpPr>
          <p:nvPr/>
        </p:nvSpPr>
        <p:spPr bwMode="auto">
          <a:xfrm>
            <a:off x="1835150" y="1700213"/>
            <a:ext cx="16240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Ondas Lentas</a:t>
            </a:r>
          </a:p>
        </p:txBody>
      </p:sp>
      <p:sp>
        <p:nvSpPr>
          <p:cNvPr id="131098" name="Text Box 26"/>
          <p:cNvSpPr txBox="1">
            <a:spLocks noChangeArrowheads="1"/>
          </p:cNvSpPr>
          <p:nvPr/>
        </p:nvSpPr>
        <p:spPr bwMode="auto">
          <a:xfrm>
            <a:off x="6800850" y="2949575"/>
            <a:ext cx="1874838" cy="13430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Frec. REB</a:t>
            </a:r>
          </a:p>
          <a:p>
            <a:endParaRPr lang="es-ES_tradnl" sz="16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Frec. PA</a:t>
            </a:r>
          </a:p>
          <a:p>
            <a:endParaRPr lang="es-ES_tradnl" sz="16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Frec. Contracción</a:t>
            </a:r>
          </a:p>
        </p:txBody>
      </p:sp>
      <p:sp>
        <p:nvSpPr>
          <p:cNvPr id="131099" name="Line 27"/>
          <p:cNvSpPr>
            <a:spLocks noChangeShapeType="1"/>
          </p:cNvSpPr>
          <p:nvPr/>
        </p:nvSpPr>
        <p:spPr bwMode="auto">
          <a:xfrm>
            <a:off x="7377113" y="3236913"/>
            <a:ext cx="0" cy="2159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100" name="Line 28"/>
          <p:cNvSpPr>
            <a:spLocks noChangeShapeType="1"/>
          </p:cNvSpPr>
          <p:nvPr/>
        </p:nvSpPr>
        <p:spPr bwMode="auto">
          <a:xfrm>
            <a:off x="7377113" y="3813175"/>
            <a:ext cx="0" cy="2159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" name="Text Box 36"/>
          <p:cNvSpPr txBox="1">
            <a:spLocks noChangeArrowheads="1"/>
          </p:cNvSpPr>
          <p:nvPr/>
        </p:nvSpPr>
        <p:spPr bwMode="auto">
          <a:xfrm>
            <a:off x="4737781" y="582612"/>
            <a:ext cx="501650" cy="396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0" dirty="0"/>
              <a:t>PA</a:t>
            </a:r>
          </a:p>
        </p:txBody>
      </p:sp>
      <p:sp>
        <p:nvSpPr>
          <p:cNvPr id="18" name="Text Box 42"/>
          <p:cNvSpPr txBox="1">
            <a:spLocks noChangeArrowheads="1"/>
          </p:cNvSpPr>
          <p:nvPr/>
        </p:nvSpPr>
        <p:spPr bwMode="auto">
          <a:xfrm>
            <a:off x="6945727" y="4587656"/>
            <a:ext cx="1729961" cy="646331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ay respuesta</a:t>
            </a:r>
          </a:p>
          <a:p>
            <a:r>
              <a:rPr lang="es-ES_tradnl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mecánica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6624638" y="341312"/>
            <a:ext cx="2051050" cy="376238"/>
          </a:xfrm>
          <a:prstGeom prst="rect">
            <a:avLst/>
          </a:prstGeom>
          <a:solidFill>
            <a:srgbClr val="73BFC5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7242612" y="865665"/>
            <a:ext cx="140354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000" b="0" dirty="0" smtClean="0"/>
              <a:t>Actividad Eléctrica</a:t>
            </a:r>
            <a:endParaRPr lang="es-ES" sz="2000" b="0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9" grpId="0" animBg="1"/>
      <p:bldP spid="131090" grpId="0" animBg="1"/>
      <p:bldP spid="131098" grpId="0" animBg="1"/>
      <p:bldP spid="131099" grpId="0" animBg="1"/>
      <p:bldP spid="131100" grpId="0" animBg="1"/>
      <p:bldP spid="18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1568069" y="1753510"/>
            <a:ext cx="6007862" cy="429348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MX" sz="9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Umbral: -40 </a:t>
            </a:r>
            <a:r>
              <a:rPr lang="es-MX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mV</a:t>
            </a:r>
            <a:endParaRPr lang="es-MX" sz="16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endParaRPr lang="es-MX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mayor despolarización, mayor frecuencia</a:t>
            </a:r>
          </a:p>
          <a:p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de descarga de PA</a:t>
            </a:r>
          </a:p>
          <a:p>
            <a:endParaRPr lang="es-MX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 PA mayor duración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despolarización:  entrada lenta de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</a:t>
            </a:r>
            <a:r>
              <a:rPr lang="es-MX" sz="16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++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</a:t>
            </a:r>
            <a:r>
              <a:rPr lang="es-MX" sz="16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repolarización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  salida de K</a:t>
            </a:r>
            <a:r>
              <a:rPr lang="es-MX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duración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10 a 50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MX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mseg</a:t>
            </a:r>
            <a:endParaRPr lang="es-MX" sz="16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MX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4"/>
            </a:pP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Mayor latencia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entre PA y contracción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300 </a:t>
            </a:r>
            <a:r>
              <a:rPr lang="es-MX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mseg</a:t>
            </a:r>
            <a:endParaRPr lang="es-MX" sz="16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MX" sz="1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5.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Ocurre: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- espontáneamente en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c. marcapasos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- por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estiramiento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MX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local, estímulo 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más importante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- por </a:t>
            </a:r>
            <a:r>
              <a:rPr lang="es-MX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influencia </a:t>
            </a:r>
            <a:r>
              <a:rPr lang="es-MX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SNA</a:t>
            </a:r>
            <a:r>
              <a:rPr lang="es-MX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  </a:t>
            </a:r>
            <a:r>
              <a:rPr lang="es-MX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parasimpático</a:t>
            </a:r>
            <a:r>
              <a:rPr lang="es-MX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(</a:t>
            </a:r>
            <a:r>
              <a:rPr lang="es-MX" sz="1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  <a:r>
              <a:rPr lang="es-MX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),  </a:t>
            </a:r>
            <a:r>
              <a:rPr lang="es-MX" sz="16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simpático</a:t>
            </a:r>
            <a:r>
              <a:rPr lang="es-MX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</a:t>
            </a:r>
            <a:r>
              <a:rPr lang="es-MX" sz="16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- por hormonas y NT(</a:t>
            </a:r>
            <a:r>
              <a:rPr lang="es-MX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/</a:t>
            </a:r>
            <a:r>
              <a:rPr lang="es-MX" sz="16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</a:t>
            </a:r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2774950" y="1125538"/>
            <a:ext cx="3599062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 dirty="0"/>
              <a:t>Potencial de Acción M. LISO</a:t>
            </a:r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1475656" y="996605"/>
            <a:ext cx="108012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380312" y="274837"/>
            <a:ext cx="140354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000" b="0" dirty="0" smtClean="0"/>
              <a:t>Actividad Eléctrica</a:t>
            </a:r>
            <a:endParaRPr lang="es-ES" sz="2000" b="0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5" name="Picture 7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5" r="64" b="46310"/>
          <a:stretch>
            <a:fillRect/>
          </a:stretch>
        </p:blipFill>
        <p:spPr>
          <a:xfrm>
            <a:off x="1116013" y="1614488"/>
            <a:ext cx="5905500" cy="3038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4356100" y="2852738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6732588" y="3740150"/>
            <a:ext cx="1912937" cy="10350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s-ES" sz="2000"/>
              <a:t> Locales</a:t>
            </a:r>
          </a:p>
          <a:p>
            <a:pPr>
              <a:buFontTx/>
              <a:buChar char="•"/>
            </a:pPr>
            <a:r>
              <a:rPr lang="es-ES" sz="2000"/>
              <a:t> Autonómicos</a:t>
            </a:r>
          </a:p>
          <a:p>
            <a:pPr>
              <a:buFontTx/>
              <a:buChar char="•"/>
            </a:pPr>
            <a:r>
              <a:rPr lang="es-ES" sz="2000"/>
              <a:t> Humorales</a:t>
            </a:r>
          </a:p>
        </p:txBody>
      </p:sp>
      <p:sp>
        <p:nvSpPr>
          <p:cNvPr id="114704" name="Text Box 16"/>
          <p:cNvSpPr txBox="1">
            <a:spLocks noChangeArrowheads="1"/>
          </p:cNvSpPr>
          <p:nvPr/>
        </p:nvSpPr>
        <p:spPr bwMode="auto">
          <a:xfrm>
            <a:off x="2184400" y="3668713"/>
            <a:ext cx="515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-40</a:t>
            </a:r>
          </a:p>
        </p:txBody>
      </p:sp>
      <p:sp>
        <p:nvSpPr>
          <p:cNvPr id="114705" name="Rectangle 17"/>
          <p:cNvSpPr>
            <a:spLocks noChangeArrowheads="1"/>
          </p:cNvSpPr>
          <p:nvPr/>
        </p:nvSpPr>
        <p:spPr bwMode="auto">
          <a:xfrm>
            <a:off x="3636963" y="1701800"/>
            <a:ext cx="3311525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3722871" y="1811348"/>
            <a:ext cx="4235268" cy="1508105"/>
          </a:xfrm>
          <a:prstGeom prst="rect">
            <a:avLst/>
          </a:prstGeom>
          <a:solidFill>
            <a:srgbClr val="FFEF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Despolarización</a:t>
            </a:r>
          </a:p>
          <a:p>
            <a:endParaRPr lang="es-ES_tradnl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Estiramiento, marcapasos</a:t>
            </a:r>
          </a:p>
          <a:p>
            <a:pPr>
              <a:buFontTx/>
              <a:buChar char="-"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Estimulación </a:t>
            </a:r>
            <a:r>
              <a:rPr lang="es-ES_tradnl" sz="1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(X par) </a:t>
            </a:r>
          </a:p>
          <a:p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ACh RM3 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PLC, Ca</a:t>
            </a:r>
            <a:r>
              <a:rPr lang="es-ES_tradnl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drogas colinérgicas</a:t>
            </a:r>
            <a:endParaRPr lang="es-ES_tradnl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-"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Mediadores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5-HT, 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Sustancia 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P.</a:t>
            </a:r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3230563" y="1811348"/>
            <a:ext cx="406400" cy="466725"/>
          </a:xfrm>
          <a:prstGeom prst="rect">
            <a:avLst/>
          </a:prstGeom>
          <a:solidFill>
            <a:srgbClr val="FF6699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 b="0"/>
              <a:t>1.</a:t>
            </a:r>
          </a:p>
        </p:txBody>
      </p:sp>
      <p:sp>
        <p:nvSpPr>
          <p:cNvPr id="114706" name="Oval 18"/>
          <p:cNvSpPr>
            <a:spLocks noChangeArrowheads="1"/>
          </p:cNvSpPr>
          <p:nvPr/>
        </p:nvSpPr>
        <p:spPr bwMode="auto">
          <a:xfrm>
            <a:off x="1979613" y="4508500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7" name="Rectangle 19"/>
          <p:cNvSpPr>
            <a:spLocks noChangeArrowheads="1"/>
          </p:cNvSpPr>
          <p:nvPr/>
        </p:nvSpPr>
        <p:spPr bwMode="auto">
          <a:xfrm>
            <a:off x="4284663" y="3429000"/>
            <a:ext cx="15827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8" name="AutoShape 20"/>
          <p:cNvSpPr>
            <a:spLocks noChangeArrowheads="1"/>
          </p:cNvSpPr>
          <p:nvPr/>
        </p:nvSpPr>
        <p:spPr bwMode="auto">
          <a:xfrm>
            <a:off x="4787900" y="3356992"/>
            <a:ext cx="217488" cy="431800"/>
          </a:xfrm>
          <a:prstGeom prst="downArrow">
            <a:avLst>
              <a:gd name="adj1" fmla="val 50000"/>
              <a:gd name="adj2" fmla="val 49635"/>
            </a:avLst>
          </a:prstGeom>
          <a:solidFill>
            <a:srgbClr val="FFA3C2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9" name="Text Box 21"/>
          <p:cNvSpPr txBox="1">
            <a:spLocks noChangeArrowheads="1"/>
          </p:cNvSpPr>
          <p:nvPr/>
        </p:nvSpPr>
        <p:spPr bwMode="auto">
          <a:xfrm>
            <a:off x="4068763" y="3860800"/>
            <a:ext cx="1587294" cy="400110"/>
          </a:xfrm>
          <a:prstGeom prst="rect">
            <a:avLst/>
          </a:prstGeom>
          <a:solidFill>
            <a:srgbClr val="FFB9D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Contracción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174581" y="376605"/>
            <a:ext cx="270033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que afectan </a:t>
            </a:r>
          </a:p>
          <a:p>
            <a:pPr algn="ctr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Eléctrica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611188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7" grpId="0" animBg="1"/>
      <p:bldP spid="114691" grpId="0" animBg="1"/>
      <p:bldP spid="114704" grpId="0"/>
      <p:bldP spid="114701" grpId="0" animBg="1"/>
      <p:bldP spid="114696" grpId="0" animBg="1"/>
      <p:bldP spid="114708" grpId="0" animBg="1"/>
      <p:bldP spid="11470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732588" y="2911475"/>
            <a:ext cx="1879600" cy="10350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Locales</a:t>
            </a:r>
          </a:p>
          <a:p>
            <a:pP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Autonómicos</a:t>
            </a:r>
          </a:p>
          <a:p>
            <a:pP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Humorales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611188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14341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5" r="64" b="18015"/>
          <a:stretch>
            <a:fillRect/>
          </a:stretch>
        </p:blipFill>
        <p:spPr>
          <a:xfrm>
            <a:off x="1403350" y="1125538"/>
            <a:ext cx="4897438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192463" y="1130150"/>
            <a:ext cx="406400" cy="466725"/>
          </a:xfrm>
          <a:prstGeom prst="rect">
            <a:avLst/>
          </a:prstGeom>
          <a:solidFill>
            <a:srgbClr val="FF6699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/>
              <a:t>1.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3635375" y="1844675"/>
            <a:ext cx="4318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3779838" y="4437063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276600" y="4221163"/>
            <a:ext cx="455612" cy="466725"/>
          </a:xfrm>
          <a:prstGeom prst="rect">
            <a:avLst/>
          </a:prstGeom>
          <a:solidFill>
            <a:srgbClr val="33CC33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/>
              <a:t>2.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4427538" y="4365625"/>
            <a:ext cx="4746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R.</a:t>
            </a:r>
            <a:r>
              <a:rPr lang="es-ES">
                <a:latin typeface="Symbol" pitchFamily="18" charset="2"/>
              </a:rPr>
              <a:t>b</a:t>
            </a:r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3924300" y="4076700"/>
            <a:ext cx="2663825" cy="1657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3802574" y="4224027"/>
            <a:ext cx="4030510" cy="1261884"/>
          </a:xfrm>
          <a:prstGeom prst="rect">
            <a:avLst/>
          </a:prstGeom>
          <a:solidFill>
            <a:srgbClr val="E1FFE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Hiperpolarización</a:t>
            </a:r>
          </a:p>
          <a:p>
            <a:endParaRPr lang="es-ES_tradnl" sz="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es-ES_tradnl" sz="1600" b="0" dirty="0" smtClean="0"/>
              <a:t> Estimulación </a:t>
            </a:r>
            <a:r>
              <a:rPr lang="es-ES_tradnl" sz="16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simpática</a:t>
            </a:r>
          </a:p>
          <a:p>
            <a:pPr>
              <a:buFontTx/>
              <a:buChar char="-"/>
            </a:pPr>
            <a:r>
              <a:rPr lang="es-ES_tradnl" sz="1600" dirty="0" smtClean="0"/>
              <a:t> </a:t>
            </a:r>
            <a:r>
              <a:rPr lang="es-ES_tradnl" sz="1600" dirty="0" smtClean="0">
                <a:solidFill>
                  <a:srgbClr val="C00000"/>
                </a:solidFill>
              </a:rPr>
              <a:t>NE R</a:t>
            </a:r>
            <a:r>
              <a:rPr lang="es-ES_tradnl" sz="1600" dirty="0" smtClean="0">
                <a:solidFill>
                  <a:srgbClr val="C00000"/>
                </a:solidFill>
                <a:latin typeface="Symbol" pitchFamily="18" charset="2"/>
              </a:rPr>
              <a:t>a2</a:t>
            </a:r>
            <a:r>
              <a:rPr lang="es-ES_tradnl" sz="1600" dirty="0" smtClean="0">
                <a:solidFill>
                  <a:srgbClr val="C00000"/>
                </a:solidFill>
              </a:rPr>
              <a:t>  </a:t>
            </a:r>
            <a:r>
              <a:rPr lang="es-ES_tradnl" sz="1600" b="0" dirty="0"/>
              <a:t>y </a:t>
            </a:r>
            <a:r>
              <a:rPr lang="es-ES_tradnl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drogas simpaticomiméticas</a:t>
            </a:r>
            <a:endParaRPr lang="es-ES_tradnl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1600" b="0" dirty="0" smtClean="0"/>
              <a:t>- Mediadores</a:t>
            </a:r>
            <a:r>
              <a:rPr lang="es-ES_tradnl" sz="1600" b="0" dirty="0"/>
              <a:t>: SIH, NT, ENK, GLP1</a:t>
            </a:r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4211638" y="1307307"/>
            <a:ext cx="1655762" cy="21216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66" name="AutoShape 30"/>
          <p:cNvSpPr>
            <a:spLocks noChangeArrowheads="1"/>
          </p:cNvSpPr>
          <p:nvPr/>
        </p:nvSpPr>
        <p:spPr bwMode="auto">
          <a:xfrm>
            <a:off x="4874352" y="5445134"/>
            <a:ext cx="217488" cy="431800"/>
          </a:xfrm>
          <a:prstGeom prst="downArrow">
            <a:avLst>
              <a:gd name="adj1" fmla="val 50000"/>
              <a:gd name="adj2" fmla="val 49635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4312762" y="2940614"/>
            <a:ext cx="1587294" cy="400110"/>
          </a:xfrm>
          <a:prstGeom prst="rect">
            <a:avLst/>
          </a:prstGeom>
          <a:solidFill>
            <a:srgbClr val="FFB9D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Contracción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4274750" y="5929282"/>
            <a:ext cx="1398140" cy="400110"/>
          </a:xfrm>
          <a:prstGeom prst="rect">
            <a:avLst/>
          </a:prstGeom>
          <a:solidFill>
            <a:srgbClr val="65D965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174581" y="376605"/>
            <a:ext cx="270033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que afectan </a:t>
            </a:r>
          </a:p>
          <a:p>
            <a:pPr algn="ctr"/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Eléctrica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3666204" y="1136108"/>
            <a:ext cx="4129088" cy="1508105"/>
          </a:xfrm>
          <a:prstGeom prst="rect">
            <a:avLst/>
          </a:prstGeom>
          <a:solidFill>
            <a:srgbClr val="FFEF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Despolarización</a:t>
            </a:r>
          </a:p>
          <a:p>
            <a:endParaRPr lang="es-ES_tradnl" sz="800" b="0" dirty="0"/>
          </a:p>
          <a:p>
            <a:r>
              <a:rPr lang="es-ES_tradnl" sz="1600" b="0" dirty="0"/>
              <a:t>- </a:t>
            </a:r>
            <a:r>
              <a:rPr lang="es-ES_tradnl" sz="1600" dirty="0"/>
              <a:t>Estiramiento, marcapasos</a:t>
            </a:r>
          </a:p>
          <a:p>
            <a:r>
              <a:rPr lang="es-ES_tradnl" sz="1600" b="0" dirty="0"/>
              <a:t>- Estimulación </a:t>
            </a:r>
            <a:r>
              <a:rPr lang="es-ES_tradnl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parasimpática</a:t>
            </a:r>
            <a:r>
              <a:rPr lang="es-ES_tradnl" sz="1600" b="0" dirty="0"/>
              <a:t> (X par)</a:t>
            </a:r>
          </a:p>
          <a:p>
            <a:r>
              <a:rPr lang="es-ES_tradnl" sz="1600" b="0" dirty="0"/>
              <a:t>- 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ACh RM3 PLC, Ca</a:t>
            </a:r>
            <a:r>
              <a:rPr lang="es-ES_tradnl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drogas colinérgicas</a:t>
            </a:r>
            <a:endParaRPr lang="es-ES_tradnl" sz="16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-"/>
            </a:pPr>
            <a:r>
              <a:rPr lang="es-ES_tradnl" sz="1600" b="0" dirty="0"/>
              <a:t> Mediadores: </a:t>
            </a:r>
            <a:r>
              <a:rPr lang="es-ES_tradnl" sz="1600" b="0" dirty="0" smtClean="0"/>
              <a:t>5-HT, Sustancia P.</a:t>
            </a:r>
            <a:endParaRPr lang="es-ES_tradnl" sz="1600" b="0" dirty="0"/>
          </a:p>
        </p:txBody>
      </p:sp>
      <p:sp>
        <p:nvSpPr>
          <p:cNvPr id="14365" name="AutoShape 29"/>
          <p:cNvSpPr>
            <a:spLocks noChangeArrowheads="1"/>
          </p:cNvSpPr>
          <p:nvPr/>
        </p:nvSpPr>
        <p:spPr bwMode="auto">
          <a:xfrm>
            <a:off x="5005388" y="2575709"/>
            <a:ext cx="142676" cy="332102"/>
          </a:xfrm>
          <a:prstGeom prst="downArrow">
            <a:avLst>
              <a:gd name="adj1" fmla="val 50000"/>
              <a:gd name="adj2" fmla="val 49635"/>
            </a:avLst>
          </a:prstGeom>
          <a:solidFill>
            <a:srgbClr val="FFA3C2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  <p:bldP spid="14360" grpId="0" animBg="1"/>
      <p:bldP spid="14366" grpId="0" animBg="1"/>
      <p:bldP spid="14368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 descr="POTENCIAL MEMBRANA MUS LI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017588"/>
            <a:ext cx="7237412" cy="482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1" name="Text Box 7"/>
          <p:cNvSpPr txBox="1">
            <a:spLocks noChangeArrowheads="1"/>
          </p:cNvSpPr>
          <p:nvPr/>
        </p:nvSpPr>
        <p:spPr bwMode="auto">
          <a:xfrm rot="16200000">
            <a:off x="316707" y="1981994"/>
            <a:ext cx="2376487" cy="5175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b="0">
                <a:solidFill>
                  <a:srgbClr val="FFFF00"/>
                </a:solidFill>
              </a:rPr>
              <a:t>Potencial de membrana</a:t>
            </a:r>
          </a:p>
          <a:p>
            <a:pPr algn="ctr"/>
            <a:r>
              <a:rPr lang="es-ES" b="0">
                <a:solidFill>
                  <a:srgbClr val="FFFF00"/>
                </a:solidFill>
              </a:rPr>
              <a:t> (mV)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 rot="16200000">
            <a:off x="245269" y="4358481"/>
            <a:ext cx="2376488" cy="5175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b="0">
                <a:solidFill>
                  <a:srgbClr val="FFFF00"/>
                </a:solidFill>
              </a:rPr>
              <a:t>Potencial de membrana</a:t>
            </a:r>
          </a:p>
          <a:p>
            <a:pPr algn="ctr"/>
            <a:r>
              <a:rPr lang="es-ES" b="0">
                <a:solidFill>
                  <a:srgbClr val="FFFF00"/>
                </a:solidFill>
              </a:rPr>
              <a:t> (mV)</a:t>
            </a: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2339975" y="3284538"/>
            <a:ext cx="5327650" cy="396875"/>
          </a:xfrm>
          <a:prstGeom prst="rect">
            <a:avLst/>
          </a:prstGeom>
          <a:solidFill>
            <a:srgbClr val="3939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800"/>
              <a:t> </a:t>
            </a:r>
            <a:r>
              <a:rPr lang="es-ES" sz="20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Acetilcolina </a:t>
            </a: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6910388" y="260350"/>
            <a:ext cx="1498600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</a:t>
            </a:r>
          </a:p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ELÉCTRICA </a:t>
            </a: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6588125" y="1339850"/>
            <a:ext cx="665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solidFill>
                  <a:schemeClr val="bg1"/>
                </a:solidFill>
              </a:rPr>
              <a:t>REB</a:t>
            </a:r>
          </a:p>
        </p:txBody>
      </p:sp>
      <p:sp>
        <p:nvSpPr>
          <p:cNvPr id="72720" name="Rectangle 16"/>
          <p:cNvSpPr>
            <a:spLocks noChangeArrowheads="1"/>
          </p:cNvSpPr>
          <p:nvPr/>
        </p:nvSpPr>
        <p:spPr bwMode="auto">
          <a:xfrm>
            <a:off x="1116013" y="3213100"/>
            <a:ext cx="7200900" cy="2592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20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561975"/>
            <a:ext cx="6264275" cy="5530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232670" y="4386749"/>
            <a:ext cx="1443024" cy="1323439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 dirty="0"/>
              <a:t>Acción </a:t>
            </a:r>
          </a:p>
          <a:p>
            <a:pPr algn="ctr"/>
            <a:r>
              <a:rPr lang="es-ES" sz="2000" b="0" dirty="0" smtClean="0"/>
              <a:t>SNA</a:t>
            </a:r>
          </a:p>
          <a:p>
            <a:pPr algn="ctr"/>
            <a:r>
              <a:rPr lang="es-ES" sz="2000" b="0" dirty="0" smtClean="0"/>
              <a:t>Dual </a:t>
            </a:r>
          </a:p>
          <a:p>
            <a:pPr algn="ctr"/>
            <a:r>
              <a:rPr lang="es-ES" sz="2000" b="0" dirty="0" smtClean="0"/>
              <a:t>antagónica</a:t>
            </a:r>
            <a:endParaRPr lang="es-ES" sz="2000" b="0" dirty="0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063421" y="909865"/>
            <a:ext cx="1641796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Actividad </a:t>
            </a:r>
            <a:endParaRPr lang="es-ES" sz="2000" dirty="0"/>
          </a:p>
          <a:p>
            <a:pPr algn="ctr"/>
            <a:r>
              <a:rPr lang="es-ES" sz="2000" dirty="0" smtClean="0"/>
              <a:t>Eléctrica </a:t>
            </a:r>
            <a:r>
              <a:rPr lang="es-ES" sz="2000" dirty="0"/>
              <a:t>y </a:t>
            </a:r>
          </a:p>
          <a:p>
            <a:pPr algn="ctr"/>
            <a:r>
              <a:rPr lang="es-ES" sz="2000" dirty="0" smtClean="0"/>
              <a:t>Contráctil</a:t>
            </a:r>
            <a:endParaRPr lang="es-ES" sz="2000" dirty="0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6659563" y="404813"/>
            <a:ext cx="2060179" cy="369332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  <p:sp>
        <p:nvSpPr>
          <p:cNvPr id="15373" name="Oval 13"/>
          <p:cNvSpPr>
            <a:spLocks noChangeArrowheads="1"/>
          </p:cNvSpPr>
          <p:nvPr/>
        </p:nvSpPr>
        <p:spPr bwMode="auto">
          <a:xfrm>
            <a:off x="2916238" y="4005263"/>
            <a:ext cx="5032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4" name="Oval 14"/>
          <p:cNvSpPr>
            <a:spLocks noChangeArrowheads="1"/>
          </p:cNvSpPr>
          <p:nvPr/>
        </p:nvSpPr>
        <p:spPr bwMode="auto">
          <a:xfrm>
            <a:off x="4787900" y="3933825"/>
            <a:ext cx="288925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2771775" y="3979863"/>
            <a:ext cx="77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3333FF"/>
                </a:solidFill>
              </a:rPr>
              <a:t>ACh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787900" y="4005263"/>
            <a:ext cx="374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CC0000"/>
                </a:solidFill>
              </a:rPr>
              <a:t>E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684213" y="3933825"/>
            <a:ext cx="6192837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2124075" y="549275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3563938" y="1125538"/>
            <a:ext cx="7207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2124075" y="620713"/>
            <a:ext cx="5048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PA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3635375" y="1196975"/>
            <a:ext cx="665163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REB</a:t>
            </a:r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684213" y="1412875"/>
            <a:ext cx="10795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827088" y="2852738"/>
            <a:ext cx="9366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207168" y="1759411"/>
            <a:ext cx="1154113" cy="64135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/>
              <a:t>Registro </a:t>
            </a:r>
          </a:p>
          <a:p>
            <a:r>
              <a:rPr lang="es-ES" sz="1800" b="0" dirty="0"/>
              <a:t>eléctrico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250031" y="2918056"/>
            <a:ext cx="1154113" cy="64135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/>
              <a:t>Registro </a:t>
            </a:r>
          </a:p>
          <a:p>
            <a:r>
              <a:rPr lang="es-ES" sz="1800" b="0" dirty="0"/>
              <a:t>mecánico</a:t>
            </a:r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755650" y="4292600"/>
            <a:ext cx="1223963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284164" y="4360019"/>
            <a:ext cx="1154112" cy="64135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/>
              <a:t>Registro </a:t>
            </a:r>
          </a:p>
          <a:p>
            <a:r>
              <a:rPr lang="es-ES" sz="1800" b="0" dirty="0"/>
              <a:t>eléctrico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275684" y="5491163"/>
            <a:ext cx="1154112" cy="64135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/>
              <a:t>Registro </a:t>
            </a:r>
          </a:p>
          <a:p>
            <a:r>
              <a:rPr lang="es-ES" sz="1800" b="0"/>
              <a:t>mecánico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3" name="Conector recto 2"/>
          <p:cNvCxnSpPr/>
          <p:nvPr/>
        </p:nvCxnSpPr>
        <p:spPr bwMode="auto">
          <a:xfrm>
            <a:off x="284164" y="3861048"/>
            <a:ext cx="842105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77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1970645" y="2082800"/>
            <a:ext cx="5202709" cy="29813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es-ES_tradnl" sz="800" b="0" dirty="0"/>
          </a:p>
          <a:p>
            <a:r>
              <a:rPr lang="es-ES_tradnl" sz="2400" b="0" dirty="0"/>
              <a:t>La actividad de REB no </a:t>
            </a:r>
            <a:r>
              <a:rPr lang="es-ES_tradnl" sz="2400" b="0" dirty="0" smtClean="0"/>
              <a:t>produce PA </a:t>
            </a:r>
            <a:r>
              <a:rPr lang="es-ES_tradnl" sz="2400" b="0" dirty="0"/>
              <a:t>ni contracción, excepto en células marcapasos</a:t>
            </a:r>
          </a:p>
          <a:p>
            <a:endParaRPr lang="es-ES_tradnl" sz="2400" b="0" dirty="0"/>
          </a:p>
          <a:p>
            <a:r>
              <a:rPr lang="es-ES_tradnl" sz="2400" b="0" dirty="0"/>
              <a:t>Tienen que ocurrir otras  “cosas” que hagan llegar la despolarización al umbral</a:t>
            </a:r>
          </a:p>
          <a:p>
            <a:endParaRPr lang="es-ES_tradnl" sz="1200" b="0" dirty="0"/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1116013" y="105251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16193" y="907083"/>
            <a:ext cx="1403549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2000" b="0" dirty="0" smtClean="0"/>
              <a:t>Actividad Eléctrica</a:t>
            </a:r>
            <a:endParaRPr lang="es-ES" sz="2000" b="0" dirty="0"/>
          </a:p>
        </p:txBody>
      </p:sp>
      <p:sp>
        <p:nvSpPr>
          <p:cNvPr id="2" name="CuadroTexto 1"/>
          <p:cNvSpPr txBox="1"/>
          <p:nvPr/>
        </p:nvSpPr>
        <p:spPr>
          <a:xfrm>
            <a:off x="6884829" y="5551006"/>
            <a:ext cx="1188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0" dirty="0" smtClean="0"/>
              <a:t>Sigue…</a:t>
            </a:r>
            <a:endParaRPr lang="es-VE" sz="2400" b="0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6659563" y="404813"/>
            <a:ext cx="2060179" cy="369332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MOTILIDAD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1" grpId="0" animBg="1"/>
      <p:bldP spid="2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2225675" y="620688"/>
            <a:ext cx="46926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2090254" y="1258352"/>
            <a:ext cx="4843561" cy="484748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6666"/>
              </a:buClr>
              <a:buSzPct val="150000"/>
            </a:pPr>
            <a:endParaRPr lang="es-ES_tradnl" sz="10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600" dirty="0" smtClean="0">
                <a:latin typeface="Comic Sans MS" pitchFamily="66" charset="0"/>
              </a:rPr>
              <a:t>Introducción parte A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160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Introducción parte B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dirty="0"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endParaRPr lang="es-ES_tradnl" sz="800" b="0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Boca-esófago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Estómago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Páncreas, hígado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Absorción de nutrientes, agua, electrolitos </a:t>
            </a:r>
            <a:r>
              <a:rPr lang="es-ES_tradnl" sz="2000" b="0" dirty="0" smtClean="0">
                <a:latin typeface="Comic Sans MS" pitchFamily="66" charset="0"/>
              </a:rPr>
              <a:t>y </a:t>
            </a:r>
            <a:r>
              <a:rPr lang="es-ES_tradnl" sz="2000" b="0" dirty="0">
                <a:latin typeface="Comic Sans MS" pitchFamily="66" charset="0"/>
              </a:rPr>
              <a:t>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latin typeface="Comic Sans MS" pitchFamily="66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79388" y="1295916"/>
            <a:ext cx="8785225" cy="455509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eaLnBrk="1" hangingPunct="1">
              <a:buClr>
                <a:srgbClr val="990033"/>
              </a:buClr>
              <a:buSzPct val="200000"/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</a:p>
          <a:p>
            <a:pPr eaLnBrk="1" hangingPunct="1">
              <a:buClr>
                <a:srgbClr val="990033"/>
              </a:buClr>
              <a:buSzPct val="200000"/>
              <a:defRPr/>
            </a:pPr>
            <a:endParaRPr lang="es-ES" sz="1400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marL="342900" indent="-342900" algn="ctr" eaLnBrk="1" hangingPunct="1">
              <a:buClr>
                <a:srgbClr val="990033"/>
              </a:buClr>
              <a:buSzPct val="200000"/>
              <a:buFont typeface="Arial" panose="020B0604020202020204" pitchFamily="34" charset="0"/>
              <a:buChar char="•"/>
              <a:defRPr/>
            </a:pP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Portal Facultad de Medicina </a:t>
            </a: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2018 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eaLnBrk="1" hangingPunct="1">
              <a:buClr>
                <a:srgbClr val="990033"/>
              </a:buClr>
              <a:buSzPct val="200000"/>
              <a:defRPr/>
            </a:pP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2400" dirty="0">
                <a:solidFill>
                  <a:srgbClr val="4297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  <a:hlinkClick r:id="rId2"/>
              </a:rPr>
              <a:t>www.ula.ve/medicina/fisiologia-medicina-ximena-paez</a:t>
            </a:r>
            <a:endParaRPr lang="es-ES" sz="2400" dirty="0">
              <a:solidFill>
                <a:srgbClr val="42979E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endParaRPr lang="es-ES" sz="1600" dirty="0">
              <a:solidFill>
                <a:srgbClr val="42979E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http://goo.gl/QklE4W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endParaRPr lang="es-ES" sz="2400" dirty="0">
              <a:cs typeface="Arial" charset="0"/>
            </a:endParaRP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2000" dirty="0">
                <a:cs typeface="Arial" charset="0"/>
              </a:rPr>
              <a:t>Materiales </a:t>
            </a:r>
            <a:r>
              <a:rPr lang="es-ES" sz="2000" dirty="0" smtClean="0">
                <a:cs typeface="Arial" charset="0"/>
              </a:rPr>
              <a:t>2018</a:t>
            </a:r>
            <a:endParaRPr lang="es-ES" sz="2000" dirty="0">
              <a:cs typeface="Arial" charset="0"/>
            </a:endParaRP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Fisiología </a:t>
            </a: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del Aparato Digestivo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sz="1200" dirty="0">
                <a:cs typeface="Arial" charset="0"/>
              </a:rPr>
              <a:t>   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dirty="0">
                <a:cs typeface="Arial" charset="0"/>
              </a:rPr>
              <a:t>Programas,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dirty="0">
                <a:cs typeface="Arial" charset="0"/>
              </a:rPr>
              <a:t>Lecturas, PPS de sesiones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dirty="0">
                <a:cs typeface="Arial" charset="0"/>
              </a:rPr>
              <a:t>Casos, preguntas, ejercicios,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r>
              <a:rPr lang="es-ES" dirty="0">
                <a:cs typeface="Arial" charset="0"/>
              </a:rPr>
              <a:t>Glosarios</a:t>
            </a:r>
          </a:p>
          <a:p>
            <a:pPr algn="ctr" eaLnBrk="1" hangingPunct="1">
              <a:buClr>
                <a:srgbClr val="990033"/>
              </a:buClr>
              <a:buSzPct val="200000"/>
              <a:defRPr/>
            </a:pPr>
            <a:endParaRPr lang="es-ES" sz="1200" dirty="0">
              <a:solidFill>
                <a:srgbClr val="42979E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6690878" y="6453336"/>
            <a:ext cx="24011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VE" sz="1200" dirty="0">
                <a:solidFill>
                  <a:schemeClr val="bg2"/>
                </a:solidFill>
                <a:latin typeface="Times New Roman" panose="02020603050405020304" pitchFamily="18" charset="0"/>
              </a:rPr>
              <a:t>Ximena Páez Medicina ULA </a:t>
            </a:r>
            <a:r>
              <a:rPr lang="es-ES_tradnl" altLang="es-VE" sz="12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2018</a:t>
            </a:r>
            <a:endParaRPr lang="es-ES_tradnl" altLang="es-VE" sz="1200" dirty="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3046582" y="987395"/>
            <a:ext cx="3050836" cy="523220"/>
          </a:xfrm>
          <a:prstGeom prst="rect">
            <a:avLst/>
          </a:prstGeom>
          <a:solidFill>
            <a:srgbClr val="73BFC5"/>
          </a:solidFill>
          <a:ln w="952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800" dirty="0" smtClean="0">
                <a:latin typeface="Comic Sans MS" panose="030F0702030302020204" pitchFamily="66" charset="0"/>
              </a:rPr>
              <a:t>Materiales 2018</a:t>
            </a:r>
            <a:endParaRPr lang="es-MX" sz="2800" dirty="0">
              <a:latin typeface="Comic Sans MS" panose="030F0702030302020204" pitchFamily="66" charset="0"/>
            </a:endParaRPr>
          </a:p>
        </p:txBody>
      </p:sp>
      <p:pic>
        <p:nvPicPr>
          <p:cNvPr id="14341" name="Picture 7" descr="logo U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463" y="1187450"/>
            <a:ext cx="692150" cy="7937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19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46397" y="1067594"/>
            <a:ext cx="8474075" cy="366254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>
                <a:alpha val="71000"/>
              </a:schemeClr>
            </a:outerShdw>
          </a:effectLst>
          <a:extLst/>
        </p:spPr>
        <p:txBody>
          <a:bodyPr wrap="square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9pPr>
          </a:lstStyle>
          <a:p>
            <a:pPr>
              <a:buClr>
                <a:srgbClr val="990033"/>
              </a:buClr>
              <a:buSzPct val="200000"/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Clr>
                <a:srgbClr val="990033"/>
              </a:buClr>
              <a:buSzPct val="200000"/>
              <a:defRPr/>
            </a:pP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990033"/>
              </a:buClr>
              <a:buSzPct val="200000"/>
              <a:defRPr/>
            </a:pPr>
            <a:endParaRPr lang="es-ES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990033"/>
              </a:buClr>
              <a:buSzPct val="200000"/>
              <a:buFontTx/>
              <a:buChar char="•"/>
              <a:defRPr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Portal SABER ULA </a:t>
            </a:r>
            <a:r>
              <a:rPr lang="es-ES" sz="1800" b="1" dirty="0"/>
              <a:t>fisiología del </a:t>
            </a:r>
            <a:r>
              <a:rPr lang="es-ES" sz="1800" b="1" dirty="0" smtClean="0"/>
              <a:t>Aparato Digestivo 2017</a:t>
            </a: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ES" sz="2000" dirty="0" smtClean="0">
                <a:solidFill>
                  <a:srgbClr val="4297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www.saber.ula</a:t>
            </a:r>
            <a:endParaRPr lang="es-ES" sz="2000" dirty="0" smtClean="0">
              <a:solidFill>
                <a:srgbClr val="42979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</a:t>
            </a:r>
            <a:r>
              <a:rPr lang="es-E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://</a:t>
            </a: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goo.gl/opck1F</a:t>
            </a:r>
          </a:p>
          <a:p>
            <a:pPr>
              <a:defRPr/>
            </a:pPr>
            <a:endParaRPr lang="es-E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6213" indent="-176213">
              <a:buClr>
                <a:srgbClr val="AC0000"/>
              </a:buClr>
              <a:buFont typeface="Arial" panose="020B0604020202020204" pitchFamily="34" charset="0"/>
              <a:buChar char="•"/>
              <a:defRPr/>
            </a:pPr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 del Profesor ULA </a:t>
            </a:r>
            <a:r>
              <a:rPr lang="es-ES" sz="1800" dirty="0" smtClean="0"/>
              <a:t>fisiología digestiva 2017</a:t>
            </a:r>
          </a:p>
          <a:p>
            <a:pPr algn="ctr">
              <a:defRPr/>
            </a:pPr>
            <a:r>
              <a:rPr lang="es-ES" sz="2000" dirty="0" smtClean="0">
                <a:solidFill>
                  <a:srgbClr val="4297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www.webdelprofesor.ula/medicina/ximenapaez</a:t>
            </a:r>
            <a:endParaRPr lang="es-ES" sz="2000" dirty="0">
              <a:solidFill>
                <a:srgbClr val="42979E"/>
              </a:solidFill>
            </a:endParaRPr>
          </a:p>
          <a:p>
            <a:pPr>
              <a:buClr>
                <a:srgbClr val="990033"/>
              </a:buClr>
              <a:buSzPct val="200000"/>
              <a:defRPr/>
            </a:pPr>
            <a:endParaRPr lang="es-ES" sz="1000" b="1" dirty="0">
              <a:solidFill>
                <a:srgbClr val="357A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456149" y="823084"/>
            <a:ext cx="2231701" cy="400110"/>
          </a:xfrm>
          <a:prstGeom prst="rect">
            <a:avLst/>
          </a:prstGeom>
          <a:solidFill>
            <a:srgbClr val="73BFC5"/>
          </a:solidFill>
          <a:ln w="952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sz="2000" dirty="0" smtClean="0"/>
              <a:t>Materiales 2018</a:t>
            </a:r>
            <a:endParaRPr lang="es-MX" sz="2000" dirty="0"/>
          </a:p>
        </p:txBody>
      </p:sp>
      <p:pic>
        <p:nvPicPr>
          <p:cNvPr id="9" name="Picture 7" descr="logo UL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453" y="1246981"/>
            <a:ext cx="692150" cy="7937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343" y="908720"/>
            <a:ext cx="5362475" cy="4397230"/>
          </a:xfrm>
          <a:prstGeom prst="rect">
            <a:avLst/>
          </a:prstGeom>
          <a:ln>
            <a:solidFill>
              <a:srgbClr val="CC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2326580" y="5810448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100" b="0" dirty="0"/>
              <a:t>https://juliocienciassociales.wordpress.com/2015/11/11/examen-1a-evaluacion-historia-de-espana/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245882" y="5410338"/>
            <a:ext cx="4652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“Si </a:t>
            </a:r>
            <a:r>
              <a:rPr lang="es-VE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estudias al día, no llegarás a </a:t>
            </a:r>
            <a:r>
              <a:rPr lang="es-VE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esto”</a:t>
            </a:r>
            <a:endParaRPr lang="es-VE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53594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6663</TotalTime>
  <Words>3273</Words>
  <Application>Microsoft Office PowerPoint</Application>
  <PresentationFormat>Presentación en pantalla (4:3)</PresentationFormat>
  <Paragraphs>1005</Paragraphs>
  <Slides>68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68</vt:i4>
      </vt:variant>
    </vt:vector>
  </HeadingPairs>
  <TitlesOfParts>
    <vt:vector size="73" baseType="lpstr">
      <vt:lpstr>Arial</vt:lpstr>
      <vt:lpstr>Comic Sans MS</vt:lpstr>
      <vt:lpstr>Symbol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450</cp:revision>
  <dcterms:created xsi:type="dcterms:W3CDTF">2005-07-14T13:55:55Z</dcterms:created>
  <dcterms:modified xsi:type="dcterms:W3CDTF">2018-07-29T14:37:51Z</dcterms:modified>
</cp:coreProperties>
</file>